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7"/>
  </p:notesMasterIdLst>
  <p:sldIdLst>
    <p:sldId id="257" r:id="rId3"/>
    <p:sldId id="258" r:id="rId4"/>
    <p:sldId id="300" r:id="rId5"/>
    <p:sldId id="330" r:id="rId6"/>
    <p:sldId id="344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57" r:id="rId15"/>
    <p:sldId id="328" r:id="rId16"/>
    <p:sldId id="329" r:id="rId17"/>
    <p:sldId id="345" r:id="rId18"/>
    <p:sldId id="346" r:id="rId19"/>
    <p:sldId id="347" r:id="rId20"/>
    <p:sldId id="348" r:id="rId21"/>
    <p:sldId id="349" r:id="rId22"/>
    <p:sldId id="350" r:id="rId23"/>
    <p:sldId id="351" r:id="rId24"/>
    <p:sldId id="352" r:id="rId25"/>
    <p:sldId id="353" r:id="rId26"/>
    <p:sldId id="354" r:id="rId27"/>
    <p:sldId id="355" r:id="rId28"/>
    <p:sldId id="356" r:id="rId29"/>
    <p:sldId id="358" r:id="rId30"/>
    <p:sldId id="359" r:id="rId31"/>
    <p:sldId id="360" r:id="rId32"/>
    <p:sldId id="361" r:id="rId33"/>
    <p:sldId id="362" r:id="rId34"/>
    <p:sldId id="327" r:id="rId35"/>
    <p:sldId id="29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becca Feuerlicht" initials="RF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114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Number of Applications Submitted: 1604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Applications Submitted: 1604</c:v>
                </c:pt>
              </c:strCache>
            </c:strRef>
          </c:tx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Small Residential Storage</c:v>
                </c:pt>
                <c:pt idx="1">
                  <c:v>Large Scale Energy Storage</c:v>
                </c:pt>
                <c:pt idx="2">
                  <c:v>Generation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1154</c:v>
                </c:pt>
                <c:pt idx="1">
                  <c:v>441</c:v>
                </c:pt>
                <c:pt idx="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87-4971-96FD-62143DF95C68}"/>
            </c:ext>
          </c:extLst>
        </c:ser>
        <c:dLbls>
          <c:dLblPos val="bestFit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160" b="1" i="0" u="none" strike="noStrike" baseline="0" dirty="0">
                <a:solidFill>
                  <a:srgbClr val="000000"/>
                </a:solidFill>
                <a:effectLst/>
              </a:rPr>
              <a:t>Total Incentives Requests Submitted Statewide</a:t>
            </a:r>
            <a:endParaRPr lang="en-US" dirty="0">
              <a:solidFill>
                <a:srgbClr val="000000"/>
              </a:solidFill>
            </a:endParaRPr>
          </a:p>
        </c:rich>
      </c:tx>
      <c:layout>
        <c:manualLayout>
          <c:xMode val="edge"/>
          <c:yMode val="edge"/>
          <c:x val="0.23541412401574799"/>
          <c:y val="1.87499988465798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layout>
                <c:manualLayout>
                  <c:x val="0.204776697834646"/>
                  <c:y val="0.114245994448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accent4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2948080708661402E-2"/>
                  <c:y val="-0.1162944687318859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CAA-4040-869A-EDA75B92E8C0}"/>
                </c:ext>
                <c:ext xmlns:c15="http://schemas.microsoft.com/office/drawing/2012/chart" uri="{CE6537A1-D6FC-4f65-9D91-7224C49458BB}">
                  <c15:layout>
                    <c:manualLayout>
                      <c:w val="0.207445250984252"/>
                      <c:h val="0.249609359645094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20321592027559099"/>
                  <c:y val="0.126608259928133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>
                      <a:solidFill>
                        <a:schemeClr val="accent4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CAA-4040-869A-EDA75B92E8C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Small Residential Energy Storage</c:v>
                </c:pt>
                <c:pt idx="1">
                  <c:v>Large Scale Energy Storage</c:v>
                </c:pt>
                <c:pt idx="2">
                  <c:v>Generation</c:v>
                </c:pt>
              </c:strCache>
            </c:strRef>
          </c:cat>
          <c:val>
            <c:numRef>
              <c:f>Sheet1!$B$2:$B$4</c:f>
              <c:numCache>
                <c:formatCode>"$"#,##0.00</c:formatCode>
                <c:ptCount val="3"/>
                <c:pt idx="0">
                  <c:v>8453796.1400000006</c:v>
                </c:pt>
                <c:pt idx="1">
                  <c:v>94775370.480000004</c:v>
                </c:pt>
                <c:pt idx="2">
                  <c:v>6139117.3200000003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CAA-4040-869A-EDA75B92E8C0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Total Capacity</a:t>
            </a:r>
            <a:r>
              <a:rPr lang="en-US" baseline="0" dirty="0"/>
              <a:t> Requested Statewide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Small Residential Energy Storage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Rated Capacity (MW)</c:v>
                </c:pt>
                <c:pt idx="1">
                  <c:v>Energy Capacity (MWh)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7.3</c:v>
                </c:pt>
                <c:pt idx="1">
                  <c:v>21.7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98-4078-A814-84E9D91A08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Large Scale Energy Storage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Rated Capacity (MW)</c:v>
                </c:pt>
                <c:pt idx="1">
                  <c:v>Energy Capacity (MWh)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116.3</c:v>
                </c:pt>
                <c:pt idx="1">
                  <c:v>229.8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98-4078-A814-84E9D91A08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Generation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Rated Capacity (MW)</c:v>
                </c:pt>
                <c:pt idx="1">
                  <c:v>Energy Capacity (MWh)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A98-4078-A814-84E9D91A0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685504"/>
        <c:axId val="79757696"/>
      </c:barChart>
      <c:catAx>
        <c:axId val="79685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9757696"/>
        <c:crosses val="autoZero"/>
        <c:auto val="1"/>
        <c:lblAlgn val="ctr"/>
        <c:lblOffset val="100"/>
        <c:noMultiLvlLbl val="0"/>
      </c:catAx>
      <c:valAx>
        <c:axId val="797576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7968550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E20421-B347-4F8C-B72E-AF6D64E7ECFD}" type="doc">
      <dgm:prSet loTypeId="urn:microsoft.com/office/officeart/2005/8/layout/target3" loCatId="list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746104A4-11A7-42A6-A109-CD96A687A67D}">
      <dgm:prSet phldrT="[Text]"/>
      <dgm:spPr/>
      <dgm:t>
        <a:bodyPr/>
        <a:lstStyle/>
        <a:p>
          <a:r>
            <a:rPr lang="en-US" dirty="0"/>
            <a:t>Number of Applications Assigned</a:t>
          </a:r>
        </a:p>
      </dgm:t>
    </dgm:pt>
    <dgm:pt modelId="{69E68AB0-E36C-4EB4-A3A1-F961693E3FB6}" type="parTrans" cxnId="{BAE742D9-9CA7-412B-9FD4-32A84FC7BAF1}">
      <dgm:prSet/>
      <dgm:spPr/>
      <dgm:t>
        <a:bodyPr/>
        <a:lstStyle/>
        <a:p>
          <a:endParaRPr lang="en-US"/>
        </a:p>
      </dgm:t>
    </dgm:pt>
    <dgm:pt modelId="{D7EEB708-005B-44C8-854B-E54C96B13E91}" type="sibTrans" cxnId="{BAE742D9-9CA7-412B-9FD4-32A84FC7BAF1}">
      <dgm:prSet/>
      <dgm:spPr/>
      <dgm:t>
        <a:bodyPr/>
        <a:lstStyle/>
        <a:p>
          <a:endParaRPr lang="en-US"/>
        </a:p>
      </dgm:t>
    </dgm:pt>
    <dgm:pt modelId="{7C324D6D-079C-439B-99E2-0F2E4CC9A024}">
      <dgm:prSet phldrT="[Text]"/>
      <dgm:spPr/>
      <dgm:t>
        <a:bodyPr/>
        <a:lstStyle/>
        <a:p>
          <a:pPr>
            <a:buNone/>
          </a:pPr>
          <a:r>
            <a:rPr lang="en-US" smtClean="0"/>
            <a:t>1017</a:t>
          </a:r>
          <a:endParaRPr lang="en-US" dirty="0"/>
        </a:p>
      </dgm:t>
    </dgm:pt>
    <dgm:pt modelId="{FE27D7E1-7E47-47BD-9C94-A970D570F073}" type="parTrans" cxnId="{8D22D4F5-374F-446A-B747-9905D5A3A4F5}">
      <dgm:prSet/>
      <dgm:spPr/>
      <dgm:t>
        <a:bodyPr/>
        <a:lstStyle/>
        <a:p>
          <a:endParaRPr lang="en-US"/>
        </a:p>
      </dgm:t>
    </dgm:pt>
    <dgm:pt modelId="{0825A544-436A-4FE7-83D1-90707A6FB042}" type="sibTrans" cxnId="{8D22D4F5-374F-446A-B747-9905D5A3A4F5}">
      <dgm:prSet/>
      <dgm:spPr/>
      <dgm:t>
        <a:bodyPr/>
        <a:lstStyle/>
        <a:p>
          <a:endParaRPr lang="en-US"/>
        </a:p>
      </dgm:t>
    </dgm:pt>
    <dgm:pt modelId="{C9FEA5FF-83C2-4591-8E11-DD85B9D89BFD}">
      <dgm:prSet phldrT="[Text]"/>
      <dgm:spPr/>
      <dgm:t>
        <a:bodyPr/>
        <a:lstStyle/>
        <a:p>
          <a:pPr>
            <a:buNone/>
          </a:pPr>
          <a:r>
            <a:rPr lang="en-US" dirty="0" smtClean="0"/>
            <a:t>965</a:t>
          </a:r>
          <a:endParaRPr lang="en-US" dirty="0"/>
        </a:p>
      </dgm:t>
    </dgm:pt>
    <dgm:pt modelId="{F23366A6-015E-4468-82DB-F1F6FDEBCA34}" type="parTrans" cxnId="{4A9513DE-3872-4E22-A004-1622A23D0E74}">
      <dgm:prSet/>
      <dgm:spPr/>
      <dgm:t>
        <a:bodyPr/>
        <a:lstStyle/>
        <a:p>
          <a:endParaRPr lang="en-US"/>
        </a:p>
      </dgm:t>
    </dgm:pt>
    <dgm:pt modelId="{FE609800-1FA0-410D-8627-24FEF4EF0BA0}" type="sibTrans" cxnId="{4A9513DE-3872-4E22-A004-1622A23D0E74}">
      <dgm:prSet/>
      <dgm:spPr/>
      <dgm:t>
        <a:bodyPr/>
        <a:lstStyle/>
        <a:p>
          <a:endParaRPr lang="en-US"/>
        </a:p>
      </dgm:t>
    </dgm:pt>
    <dgm:pt modelId="{0752DF64-295C-486C-A2B4-214BA4D5692F}">
      <dgm:prSet/>
      <dgm:spPr/>
      <dgm:t>
        <a:bodyPr/>
        <a:lstStyle/>
        <a:p>
          <a:r>
            <a:rPr lang="en-US" dirty="0"/>
            <a:t>Charging</a:t>
          </a:r>
          <a:r>
            <a:rPr lang="en-US" baseline="0" dirty="0"/>
            <a:t> 75% from a renewable generator</a:t>
          </a:r>
          <a:endParaRPr lang="en-US" dirty="0"/>
        </a:p>
      </dgm:t>
    </dgm:pt>
    <dgm:pt modelId="{AE70173B-002F-4F44-8711-1711EB298A6A}" type="parTrans" cxnId="{064BEA76-BF4C-48B9-89CC-C244434A2AE2}">
      <dgm:prSet/>
      <dgm:spPr/>
      <dgm:t>
        <a:bodyPr/>
        <a:lstStyle/>
        <a:p>
          <a:endParaRPr lang="en-US"/>
        </a:p>
      </dgm:t>
    </dgm:pt>
    <dgm:pt modelId="{A43AF7C1-82CB-4D02-9FF6-0FE4EB7A794B}" type="sibTrans" cxnId="{064BEA76-BF4C-48B9-89CC-C244434A2AE2}">
      <dgm:prSet/>
      <dgm:spPr/>
      <dgm:t>
        <a:bodyPr/>
        <a:lstStyle/>
        <a:p>
          <a:endParaRPr lang="en-US"/>
        </a:p>
      </dgm:t>
    </dgm:pt>
    <dgm:pt modelId="{49AA532E-14A8-471E-B74B-C00FC1AF93A9}">
      <dgm:prSet/>
      <dgm:spPr/>
      <dgm:t>
        <a:bodyPr/>
        <a:lstStyle/>
        <a:p>
          <a:r>
            <a:rPr lang="en-US" dirty="0"/>
            <a:t>Number</a:t>
          </a:r>
          <a:r>
            <a:rPr lang="en-US" baseline="0" dirty="0"/>
            <a:t> of these applications submitted after May 1</a:t>
          </a:r>
        </a:p>
      </dgm:t>
    </dgm:pt>
    <dgm:pt modelId="{CF6D5D6A-157D-4533-AAD9-100BCF02F2C7}" type="parTrans" cxnId="{A945C743-5A58-403B-86AA-37696AA14EE4}">
      <dgm:prSet/>
      <dgm:spPr/>
      <dgm:t>
        <a:bodyPr/>
        <a:lstStyle/>
        <a:p>
          <a:endParaRPr lang="en-US"/>
        </a:p>
      </dgm:t>
    </dgm:pt>
    <dgm:pt modelId="{707BB214-431B-4C7B-BE7E-838E0CA82A94}" type="sibTrans" cxnId="{A945C743-5A58-403B-86AA-37696AA14EE4}">
      <dgm:prSet/>
      <dgm:spPr/>
      <dgm:t>
        <a:bodyPr/>
        <a:lstStyle/>
        <a:p>
          <a:endParaRPr lang="en-US"/>
        </a:p>
      </dgm:t>
    </dgm:pt>
    <dgm:pt modelId="{9B4FA883-2CCA-4058-A2EE-5FF436CCE7C2}">
      <dgm:prSet/>
      <dgm:spPr/>
      <dgm:t>
        <a:bodyPr/>
        <a:lstStyle/>
        <a:p>
          <a:pPr>
            <a:buFontTx/>
            <a:buNone/>
          </a:pPr>
          <a:r>
            <a:rPr lang="en-US" dirty="0"/>
            <a:t>32</a:t>
          </a:r>
        </a:p>
      </dgm:t>
    </dgm:pt>
    <dgm:pt modelId="{73B7DAAB-707B-41DA-A4D5-E9C59C73F4A5}" type="parTrans" cxnId="{587C02AF-5230-4410-8E7C-47A71BD83A2B}">
      <dgm:prSet/>
      <dgm:spPr/>
      <dgm:t>
        <a:bodyPr/>
        <a:lstStyle/>
        <a:p>
          <a:endParaRPr lang="en-US"/>
        </a:p>
      </dgm:t>
    </dgm:pt>
    <dgm:pt modelId="{C7BD381D-540B-448C-B4ED-C6D95508E25B}" type="sibTrans" cxnId="{587C02AF-5230-4410-8E7C-47A71BD83A2B}">
      <dgm:prSet/>
      <dgm:spPr/>
      <dgm:t>
        <a:bodyPr/>
        <a:lstStyle/>
        <a:p>
          <a:endParaRPr lang="en-US"/>
        </a:p>
      </dgm:t>
    </dgm:pt>
    <dgm:pt modelId="{09191385-593F-485A-9E65-29295E38F32B}" type="pres">
      <dgm:prSet presAssocID="{0EE20421-B347-4F8C-B72E-AF6D64E7ECF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D9D987-8F42-4EFF-8FBE-9573EEE50DBC}" type="pres">
      <dgm:prSet presAssocID="{746104A4-11A7-42A6-A109-CD96A687A67D}" presName="circle1" presStyleLbl="node1" presStyleIdx="0" presStyleCnt="3"/>
      <dgm:spPr/>
    </dgm:pt>
    <dgm:pt modelId="{81F1F556-A5A9-4838-BC90-7D167926AA67}" type="pres">
      <dgm:prSet presAssocID="{746104A4-11A7-42A6-A109-CD96A687A67D}" presName="space" presStyleCnt="0"/>
      <dgm:spPr/>
    </dgm:pt>
    <dgm:pt modelId="{55DC596C-1A74-4F2A-B595-7CD07AE95618}" type="pres">
      <dgm:prSet presAssocID="{746104A4-11A7-42A6-A109-CD96A687A67D}" presName="rect1" presStyleLbl="alignAcc1" presStyleIdx="0" presStyleCnt="3" custLinFactNeighborX="23933" custLinFactNeighborY="-2192"/>
      <dgm:spPr/>
      <dgm:t>
        <a:bodyPr/>
        <a:lstStyle/>
        <a:p>
          <a:endParaRPr lang="en-US"/>
        </a:p>
      </dgm:t>
    </dgm:pt>
    <dgm:pt modelId="{2E9FF836-4164-4973-8780-C2140A76DF56}" type="pres">
      <dgm:prSet presAssocID="{0752DF64-295C-486C-A2B4-214BA4D5692F}" presName="vertSpace2" presStyleLbl="node1" presStyleIdx="0" presStyleCnt="3"/>
      <dgm:spPr/>
    </dgm:pt>
    <dgm:pt modelId="{5B8C466D-252B-4AEA-91A5-E319700C4183}" type="pres">
      <dgm:prSet presAssocID="{0752DF64-295C-486C-A2B4-214BA4D5692F}" presName="circle2" presStyleLbl="node1" presStyleIdx="1" presStyleCnt="3"/>
      <dgm:spPr/>
    </dgm:pt>
    <dgm:pt modelId="{92AA4C5D-BBB9-4511-AE69-84B92EC1843C}" type="pres">
      <dgm:prSet presAssocID="{0752DF64-295C-486C-A2B4-214BA4D5692F}" presName="rect2" presStyleLbl="alignAcc1" presStyleIdx="1" presStyleCnt="3"/>
      <dgm:spPr/>
      <dgm:t>
        <a:bodyPr/>
        <a:lstStyle/>
        <a:p>
          <a:endParaRPr lang="en-US"/>
        </a:p>
      </dgm:t>
    </dgm:pt>
    <dgm:pt modelId="{BC21D8C7-1000-4FF9-900F-48B948F9F7BC}" type="pres">
      <dgm:prSet presAssocID="{49AA532E-14A8-471E-B74B-C00FC1AF93A9}" presName="vertSpace3" presStyleLbl="node1" presStyleIdx="1" presStyleCnt="3"/>
      <dgm:spPr/>
    </dgm:pt>
    <dgm:pt modelId="{14BF7DFB-6097-4D27-8049-D9794479233A}" type="pres">
      <dgm:prSet presAssocID="{49AA532E-14A8-471E-B74B-C00FC1AF93A9}" presName="circle3" presStyleLbl="node1" presStyleIdx="2" presStyleCnt="3"/>
      <dgm:spPr/>
    </dgm:pt>
    <dgm:pt modelId="{34A3188F-B936-4B68-B958-ECBD34A5D7C4}" type="pres">
      <dgm:prSet presAssocID="{49AA532E-14A8-471E-B74B-C00FC1AF93A9}" presName="rect3" presStyleLbl="alignAcc1" presStyleIdx="2" presStyleCnt="3"/>
      <dgm:spPr/>
      <dgm:t>
        <a:bodyPr/>
        <a:lstStyle/>
        <a:p>
          <a:endParaRPr lang="en-US"/>
        </a:p>
      </dgm:t>
    </dgm:pt>
    <dgm:pt modelId="{36184931-714C-4C7C-995C-7CE334BC009F}" type="pres">
      <dgm:prSet presAssocID="{746104A4-11A7-42A6-A109-CD96A687A67D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58479-55DF-4909-80AF-57D35CB24B2F}" type="pres">
      <dgm:prSet presAssocID="{746104A4-11A7-42A6-A109-CD96A687A67D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4C0C6A-827A-4A74-9B1A-68DE75923AAD}" type="pres">
      <dgm:prSet presAssocID="{0752DF64-295C-486C-A2B4-214BA4D5692F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F4256-C54A-403A-9E17-03AD4384E5F1}" type="pres">
      <dgm:prSet presAssocID="{0752DF64-295C-486C-A2B4-214BA4D5692F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039165-D8E1-4153-AF82-ACA97C789B41}" type="pres">
      <dgm:prSet presAssocID="{49AA532E-14A8-471E-B74B-C00FC1AF93A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FF55A1-7B6D-4355-BE9D-0F18D64C2B8A}" type="pres">
      <dgm:prSet presAssocID="{49AA532E-14A8-471E-B74B-C00FC1AF93A9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46D7E36-BD5E-49DE-B502-D5A7C73E1F59}" type="presOf" srcId="{C9FEA5FF-83C2-4591-8E11-DD85B9D89BFD}" destId="{9A9F4256-C54A-403A-9E17-03AD4384E5F1}" srcOrd="0" destOrd="0" presId="urn:microsoft.com/office/officeart/2005/8/layout/target3"/>
    <dgm:cxn modelId="{587C02AF-5230-4410-8E7C-47A71BD83A2B}" srcId="{49AA532E-14A8-471E-B74B-C00FC1AF93A9}" destId="{9B4FA883-2CCA-4058-A2EE-5FF436CCE7C2}" srcOrd="0" destOrd="0" parTransId="{73B7DAAB-707B-41DA-A4D5-E9C59C73F4A5}" sibTransId="{C7BD381D-540B-448C-B4ED-C6D95508E25B}"/>
    <dgm:cxn modelId="{A945C743-5A58-403B-86AA-37696AA14EE4}" srcId="{0EE20421-B347-4F8C-B72E-AF6D64E7ECFD}" destId="{49AA532E-14A8-471E-B74B-C00FC1AF93A9}" srcOrd="2" destOrd="0" parTransId="{CF6D5D6A-157D-4533-AAD9-100BCF02F2C7}" sibTransId="{707BB214-431B-4C7B-BE7E-838E0CA82A94}"/>
    <dgm:cxn modelId="{4A9513DE-3872-4E22-A004-1622A23D0E74}" srcId="{0752DF64-295C-486C-A2B4-214BA4D5692F}" destId="{C9FEA5FF-83C2-4591-8E11-DD85B9D89BFD}" srcOrd="0" destOrd="0" parTransId="{F23366A6-015E-4468-82DB-F1F6FDEBCA34}" sibTransId="{FE609800-1FA0-410D-8627-24FEF4EF0BA0}"/>
    <dgm:cxn modelId="{09F210BD-4FF0-44B5-80C1-573A165FC21A}" type="presOf" srcId="{9B4FA883-2CCA-4058-A2EE-5FF436CCE7C2}" destId="{35FF55A1-7B6D-4355-BE9D-0F18D64C2B8A}" srcOrd="0" destOrd="0" presId="urn:microsoft.com/office/officeart/2005/8/layout/target3"/>
    <dgm:cxn modelId="{94DF8BD1-B6F6-4BAC-A893-461DC64EA140}" type="presOf" srcId="{7C324D6D-079C-439B-99E2-0F2E4CC9A024}" destId="{46858479-55DF-4909-80AF-57D35CB24B2F}" srcOrd="0" destOrd="0" presId="urn:microsoft.com/office/officeart/2005/8/layout/target3"/>
    <dgm:cxn modelId="{517661E3-2FB4-41E0-8C8F-EF5035C16657}" type="presOf" srcId="{0752DF64-295C-486C-A2B4-214BA4D5692F}" destId="{8F4C0C6A-827A-4A74-9B1A-68DE75923AAD}" srcOrd="1" destOrd="0" presId="urn:microsoft.com/office/officeart/2005/8/layout/target3"/>
    <dgm:cxn modelId="{2BDBBB57-685E-4E2B-BB2C-31403B8B7170}" type="presOf" srcId="{49AA532E-14A8-471E-B74B-C00FC1AF93A9}" destId="{FC039165-D8E1-4153-AF82-ACA97C789B41}" srcOrd="1" destOrd="0" presId="urn:microsoft.com/office/officeart/2005/8/layout/target3"/>
    <dgm:cxn modelId="{064BEA76-BF4C-48B9-89CC-C244434A2AE2}" srcId="{0EE20421-B347-4F8C-B72E-AF6D64E7ECFD}" destId="{0752DF64-295C-486C-A2B4-214BA4D5692F}" srcOrd="1" destOrd="0" parTransId="{AE70173B-002F-4F44-8711-1711EB298A6A}" sibTransId="{A43AF7C1-82CB-4D02-9FF6-0FE4EB7A794B}"/>
    <dgm:cxn modelId="{D75EAD82-3F75-4164-A641-B26B91565008}" type="presOf" srcId="{49AA532E-14A8-471E-B74B-C00FC1AF93A9}" destId="{34A3188F-B936-4B68-B958-ECBD34A5D7C4}" srcOrd="0" destOrd="0" presId="urn:microsoft.com/office/officeart/2005/8/layout/target3"/>
    <dgm:cxn modelId="{62C2ECD3-3FE6-4198-80A7-D4ECBE963500}" type="presOf" srcId="{746104A4-11A7-42A6-A109-CD96A687A67D}" destId="{36184931-714C-4C7C-995C-7CE334BC009F}" srcOrd="1" destOrd="0" presId="urn:microsoft.com/office/officeart/2005/8/layout/target3"/>
    <dgm:cxn modelId="{8D22D4F5-374F-446A-B747-9905D5A3A4F5}" srcId="{746104A4-11A7-42A6-A109-CD96A687A67D}" destId="{7C324D6D-079C-439B-99E2-0F2E4CC9A024}" srcOrd="0" destOrd="0" parTransId="{FE27D7E1-7E47-47BD-9C94-A970D570F073}" sibTransId="{0825A544-436A-4FE7-83D1-90707A6FB042}"/>
    <dgm:cxn modelId="{78F7F4C3-B28A-40D9-93CF-EEB4E37F13D2}" type="presOf" srcId="{746104A4-11A7-42A6-A109-CD96A687A67D}" destId="{55DC596C-1A74-4F2A-B595-7CD07AE95618}" srcOrd="0" destOrd="0" presId="urn:microsoft.com/office/officeart/2005/8/layout/target3"/>
    <dgm:cxn modelId="{04A985DA-92F8-4D71-905A-2A554DD9EB9B}" type="presOf" srcId="{0752DF64-295C-486C-A2B4-214BA4D5692F}" destId="{92AA4C5D-BBB9-4511-AE69-84B92EC1843C}" srcOrd="0" destOrd="0" presId="urn:microsoft.com/office/officeart/2005/8/layout/target3"/>
    <dgm:cxn modelId="{BAE742D9-9CA7-412B-9FD4-32A84FC7BAF1}" srcId="{0EE20421-B347-4F8C-B72E-AF6D64E7ECFD}" destId="{746104A4-11A7-42A6-A109-CD96A687A67D}" srcOrd="0" destOrd="0" parTransId="{69E68AB0-E36C-4EB4-A3A1-F961693E3FB6}" sibTransId="{D7EEB708-005B-44C8-854B-E54C96B13E91}"/>
    <dgm:cxn modelId="{BE48F24F-1B9F-424A-B0F1-700CB5238CA9}" type="presOf" srcId="{0EE20421-B347-4F8C-B72E-AF6D64E7ECFD}" destId="{09191385-593F-485A-9E65-29295E38F32B}" srcOrd="0" destOrd="0" presId="urn:microsoft.com/office/officeart/2005/8/layout/target3"/>
    <dgm:cxn modelId="{3AD79929-3C35-4C21-B4E2-503BA085BA0D}" type="presParOf" srcId="{09191385-593F-485A-9E65-29295E38F32B}" destId="{DAD9D987-8F42-4EFF-8FBE-9573EEE50DBC}" srcOrd="0" destOrd="0" presId="urn:microsoft.com/office/officeart/2005/8/layout/target3"/>
    <dgm:cxn modelId="{96820B52-11A7-4AE7-85BB-D58976DF9D45}" type="presParOf" srcId="{09191385-593F-485A-9E65-29295E38F32B}" destId="{81F1F556-A5A9-4838-BC90-7D167926AA67}" srcOrd="1" destOrd="0" presId="urn:microsoft.com/office/officeart/2005/8/layout/target3"/>
    <dgm:cxn modelId="{4AC92A2A-0286-4C52-9000-C4ECD53E4BB4}" type="presParOf" srcId="{09191385-593F-485A-9E65-29295E38F32B}" destId="{55DC596C-1A74-4F2A-B595-7CD07AE95618}" srcOrd="2" destOrd="0" presId="urn:microsoft.com/office/officeart/2005/8/layout/target3"/>
    <dgm:cxn modelId="{5EBDD323-ED0C-4F79-9213-089B917D850B}" type="presParOf" srcId="{09191385-593F-485A-9E65-29295E38F32B}" destId="{2E9FF836-4164-4973-8780-C2140A76DF56}" srcOrd="3" destOrd="0" presId="urn:microsoft.com/office/officeart/2005/8/layout/target3"/>
    <dgm:cxn modelId="{19A0C126-9639-4F78-B8D9-3653CFFBA5E6}" type="presParOf" srcId="{09191385-593F-485A-9E65-29295E38F32B}" destId="{5B8C466D-252B-4AEA-91A5-E319700C4183}" srcOrd="4" destOrd="0" presId="urn:microsoft.com/office/officeart/2005/8/layout/target3"/>
    <dgm:cxn modelId="{45E20118-2DA9-4503-9CA5-79A051A4A3F2}" type="presParOf" srcId="{09191385-593F-485A-9E65-29295E38F32B}" destId="{92AA4C5D-BBB9-4511-AE69-84B92EC1843C}" srcOrd="5" destOrd="0" presId="urn:microsoft.com/office/officeart/2005/8/layout/target3"/>
    <dgm:cxn modelId="{04B433E0-A6AC-4D4B-A5C2-6B7209EC24B3}" type="presParOf" srcId="{09191385-593F-485A-9E65-29295E38F32B}" destId="{BC21D8C7-1000-4FF9-900F-48B948F9F7BC}" srcOrd="6" destOrd="0" presId="urn:microsoft.com/office/officeart/2005/8/layout/target3"/>
    <dgm:cxn modelId="{82CFD1F8-BFB5-4F60-A4B7-619500B13FB1}" type="presParOf" srcId="{09191385-593F-485A-9E65-29295E38F32B}" destId="{14BF7DFB-6097-4D27-8049-D9794479233A}" srcOrd="7" destOrd="0" presId="urn:microsoft.com/office/officeart/2005/8/layout/target3"/>
    <dgm:cxn modelId="{433E654A-3ED6-40E4-972A-E1D6B9026899}" type="presParOf" srcId="{09191385-593F-485A-9E65-29295E38F32B}" destId="{34A3188F-B936-4B68-B958-ECBD34A5D7C4}" srcOrd="8" destOrd="0" presId="urn:microsoft.com/office/officeart/2005/8/layout/target3"/>
    <dgm:cxn modelId="{B2D74E5D-1B01-4100-9C54-44BAD09F066D}" type="presParOf" srcId="{09191385-593F-485A-9E65-29295E38F32B}" destId="{36184931-714C-4C7C-995C-7CE334BC009F}" srcOrd="9" destOrd="0" presId="urn:microsoft.com/office/officeart/2005/8/layout/target3"/>
    <dgm:cxn modelId="{8B980EE9-74D7-40A0-8B68-FB5A726265CB}" type="presParOf" srcId="{09191385-593F-485A-9E65-29295E38F32B}" destId="{46858479-55DF-4909-80AF-57D35CB24B2F}" srcOrd="10" destOrd="0" presId="urn:microsoft.com/office/officeart/2005/8/layout/target3"/>
    <dgm:cxn modelId="{3F68AC65-9892-4FD4-A8D7-AAEBE9C10D8A}" type="presParOf" srcId="{09191385-593F-485A-9E65-29295E38F32B}" destId="{8F4C0C6A-827A-4A74-9B1A-68DE75923AAD}" srcOrd="11" destOrd="0" presId="urn:microsoft.com/office/officeart/2005/8/layout/target3"/>
    <dgm:cxn modelId="{879AD424-61B5-46BA-BD55-124EF0486B06}" type="presParOf" srcId="{09191385-593F-485A-9E65-29295E38F32B}" destId="{9A9F4256-C54A-403A-9E17-03AD4384E5F1}" srcOrd="12" destOrd="0" presId="urn:microsoft.com/office/officeart/2005/8/layout/target3"/>
    <dgm:cxn modelId="{35816F78-940A-498B-9F33-9A77CD2942E6}" type="presParOf" srcId="{09191385-593F-485A-9E65-29295E38F32B}" destId="{FC039165-D8E1-4153-AF82-ACA97C789B41}" srcOrd="13" destOrd="0" presId="urn:microsoft.com/office/officeart/2005/8/layout/target3"/>
    <dgm:cxn modelId="{90282A9D-4556-4772-889E-74CCDEFBA584}" type="presParOf" srcId="{09191385-593F-485A-9E65-29295E38F32B}" destId="{35FF55A1-7B6D-4355-BE9D-0F18D64C2B8A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E20421-B347-4F8C-B72E-AF6D64E7ECFD}" type="doc">
      <dgm:prSet loTypeId="urn:microsoft.com/office/officeart/2005/8/layout/target3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746104A4-11A7-42A6-A109-CD96A687A67D}">
      <dgm:prSet phldrT="[Text]"/>
      <dgm:spPr/>
      <dgm:t>
        <a:bodyPr/>
        <a:lstStyle/>
        <a:p>
          <a:r>
            <a:rPr lang="en-US" dirty="0"/>
            <a:t>Number of Applications Assigned</a:t>
          </a:r>
        </a:p>
      </dgm:t>
    </dgm:pt>
    <dgm:pt modelId="{69E68AB0-E36C-4EB4-A3A1-F961693E3FB6}" type="parTrans" cxnId="{BAE742D9-9CA7-412B-9FD4-32A84FC7BAF1}">
      <dgm:prSet/>
      <dgm:spPr/>
      <dgm:t>
        <a:bodyPr/>
        <a:lstStyle/>
        <a:p>
          <a:endParaRPr lang="en-US"/>
        </a:p>
      </dgm:t>
    </dgm:pt>
    <dgm:pt modelId="{D7EEB708-005B-44C8-854B-E54C96B13E91}" type="sibTrans" cxnId="{BAE742D9-9CA7-412B-9FD4-32A84FC7BAF1}">
      <dgm:prSet/>
      <dgm:spPr/>
      <dgm:t>
        <a:bodyPr/>
        <a:lstStyle/>
        <a:p>
          <a:endParaRPr lang="en-US"/>
        </a:p>
      </dgm:t>
    </dgm:pt>
    <dgm:pt modelId="{7C324D6D-079C-439B-99E2-0F2E4CC9A024}">
      <dgm:prSet phldrT="[Text]"/>
      <dgm:spPr/>
      <dgm:t>
        <a:bodyPr/>
        <a:lstStyle/>
        <a:p>
          <a:pPr>
            <a:buNone/>
          </a:pPr>
          <a:r>
            <a:rPr lang="en-US" dirty="0" smtClean="0"/>
            <a:t>203</a:t>
          </a:r>
          <a:endParaRPr lang="en-US" dirty="0"/>
        </a:p>
      </dgm:t>
    </dgm:pt>
    <dgm:pt modelId="{FE27D7E1-7E47-47BD-9C94-A970D570F073}" type="parTrans" cxnId="{8D22D4F5-374F-446A-B747-9905D5A3A4F5}">
      <dgm:prSet/>
      <dgm:spPr/>
      <dgm:t>
        <a:bodyPr/>
        <a:lstStyle/>
        <a:p>
          <a:endParaRPr lang="en-US"/>
        </a:p>
      </dgm:t>
    </dgm:pt>
    <dgm:pt modelId="{0825A544-436A-4FE7-83D1-90707A6FB042}" type="sibTrans" cxnId="{8D22D4F5-374F-446A-B747-9905D5A3A4F5}">
      <dgm:prSet/>
      <dgm:spPr/>
      <dgm:t>
        <a:bodyPr/>
        <a:lstStyle/>
        <a:p>
          <a:endParaRPr lang="en-US"/>
        </a:p>
      </dgm:t>
    </dgm:pt>
    <dgm:pt modelId="{C9FEA5FF-83C2-4591-8E11-DD85B9D89BFD}">
      <dgm:prSet phldrT="[Text]"/>
      <dgm:spPr/>
      <dgm:t>
        <a:bodyPr/>
        <a:lstStyle/>
        <a:p>
          <a:pPr>
            <a:buNone/>
          </a:pPr>
          <a:r>
            <a:rPr lang="en-US" dirty="0" smtClean="0"/>
            <a:t>185</a:t>
          </a:r>
          <a:endParaRPr lang="en-US" dirty="0"/>
        </a:p>
      </dgm:t>
    </dgm:pt>
    <dgm:pt modelId="{F23366A6-015E-4468-82DB-F1F6FDEBCA34}" type="parTrans" cxnId="{4A9513DE-3872-4E22-A004-1622A23D0E74}">
      <dgm:prSet/>
      <dgm:spPr/>
      <dgm:t>
        <a:bodyPr/>
        <a:lstStyle/>
        <a:p>
          <a:endParaRPr lang="en-US"/>
        </a:p>
      </dgm:t>
    </dgm:pt>
    <dgm:pt modelId="{FE609800-1FA0-410D-8627-24FEF4EF0BA0}" type="sibTrans" cxnId="{4A9513DE-3872-4E22-A004-1622A23D0E74}">
      <dgm:prSet/>
      <dgm:spPr/>
      <dgm:t>
        <a:bodyPr/>
        <a:lstStyle/>
        <a:p>
          <a:endParaRPr lang="en-US"/>
        </a:p>
      </dgm:t>
    </dgm:pt>
    <dgm:pt modelId="{0752DF64-295C-486C-A2B4-214BA4D5692F}">
      <dgm:prSet/>
      <dgm:spPr/>
      <dgm:t>
        <a:bodyPr/>
        <a:lstStyle/>
        <a:p>
          <a:r>
            <a:rPr lang="en-US" dirty="0"/>
            <a:t>Charging</a:t>
          </a:r>
          <a:r>
            <a:rPr lang="en-US" baseline="0" dirty="0"/>
            <a:t> 75% from a renewable generator</a:t>
          </a:r>
          <a:endParaRPr lang="en-US" dirty="0"/>
        </a:p>
      </dgm:t>
    </dgm:pt>
    <dgm:pt modelId="{AE70173B-002F-4F44-8711-1711EB298A6A}" type="parTrans" cxnId="{064BEA76-BF4C-48B9-89CC-C244434A2AE2}">
      <dgm:prSet/>
      <dgm:spPr/>
      <dgm:t>
        <a:bodyPr/>
        <a:lstStyle/>
        <a:p>
          <a:endParaRPr lang="en-US"/>
        </a:p>
      </dgm:t>
    </dgm:pt>
    <dgm:pt modelId="{A43AF7C1-82CB-4D02-9FF6-0FE4EB7A794B}" type="sibTrans" cxnId="{064BEA76-BF4C-48B9-89CC-C244434A2AE2}">
      <dgm:prSet/>
      <dgm:spPr/>
      <dgm:t>
        <a:bodyPr/>
        <a:lstStyle/>
        <a:p>
          <a:endParaRPr lang="en-US"/>
        </a:p>
      </dgm:t>
    </dgm:pt>
    <dgm:pt modelId="{49AA532E-14A8-471E-B74B-C00FC1AF93A9}">
      <dgm:prSet/>
      <dgm:spPr/>
      <dgm:t>
        <a:bodyPr/>
        <a:lstStyle/>
        <a:p>
          <a:r>
            <a:rPr lang="en-US" dirty="0"/>
            <a:t>Number</a:t>
          </a:r>
          <a:r>
            <a:rPr lang="en-US" baseline="0" dirty="0"/>
            <a:t> of these applications submitted after May 1</a:t>
          </a:r>
        </a:p>
      </dgm:t>
    </dgm:pt>
    <dgm:pt modelId="{CF6D5D6A-157D-4533-AAD9-100BCF02F2C7}" type="parTrans" cxnId="{A945C743-5A58-403B-86AA-37696AA14EE4}">
      <dgm:prSet/>
      <dgm:spPr/>
      <dgm:t>
        <a:bodyPr/>
        <a:lstStyle/>
        <a:p>
          <a:endParaRPr lang="en-US"/>
        </a:p>
      </dgm:t>
    </dgm:pt>
    <dgm:pt modelId="{707BB214-431B-4C7B-BE7E-838E0CA82A94}" type="sibTrans" cxnId="{A945C743-5A58-403B-86AA-37696AA14EE4}">
      <dgm:prSet/>
      <dgm:spPr/>
      <dgm:t>
        <a:bodyPr/>
        <a:lstStyle/>
        <a:p>
          <a:endParaRPr lang="en-US"/>
        </a:p>
      </dgm:t>
    </dgm:pt>
    <dgm:pt modelId="{9B4FA883-2CCA-4058-A2EE-5FF436CCE7C2}">
      <dgm:prSet/>
      <dgm:spPr/>
      <dgm:t>
        <a:bodyPr/>
        <a:lstStyle/>
        <a:p>
          <a:pPr>
            <a:buNone/>
          </a:pPr>
          <a:r>
            <a:rPr lang="en-US" dirty="0"/>
            <a:t>6</a:t>
          </a:r>
        </a:p>
      </dgm:t>
    </dgm:pt>
    <dgm:pt modelId="{73B7DAAB-707B-41DA-A4D5-E9C59C73F4A5}" type="parTrans" cxnId="{587C02AF-5230-4410-8E7C-47A71BD83A2B}">
      <dgm:prSet/>
      <dgm:spPr/>
      <dgm:t>
        <a:bodyPr/>
        <a:lstStyle/>
        <a:p>
          <a:endParaRPr lang="en-US"/>
        </a:p>
      </dgm:t>
    </dgm:pt>
    <dgm:pt modelId="{C7BD381D-540B-448C-B4ED-C6D95508E25B}" type="sibTrans" cxnId="{587C02AF-5230-4410-8E7C-47A71BD83A2B}">
      <dgm:prSet/>
      <dgm:spPr/>
      <dgm:t>
        <a:bodyPr/>
        <a:lstStyle/>
        <a:p>
          <a:endParaRPr lang="en-US"/>
        </a:p>
      </dgm:t>
    </dgm:pt>
    <dgm:pt modelId="{9253C421-C53D-409B-BA39-63D02A0A9F30}" type="pres">
      <dgm:prSet presAssocID="{0EE20421-B347-4F8C-B72E-AF6D64E7ECF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A44A26-0BC3-4587-AD53-4B72CE9613A5}" type="pres">
      <dgm:prSet presAssocID="{746104A4-11A7-42A6-A109-CD96A687A67D}" presName="circle1" presStyleLbl="node1" presStyleIdx="0" presStyleCnt="3"/>
      <dgm:spPr/>
    </dgm:pt>
    <dgm:pt modelId="{87177184-30A7-453E-8B88-BBF58F6BB709}" type="pres">
      <dgm:prSet presAssocID="{746104A4-11A7-42A6-A109-CD96A687A67D}" presName="space" presStyleCnt="0"/>
      <dgm:spPr/>
    </dgm:pt>
    <dgm:pt modelId="{F80A1D80-C93F-4967-ADA1-24F315845BE8}" type="pres">
      <dgm:prSet presAssocID="{746104A4-11A7-42A6-A109-CD96A687A67D}" presName="rect1" presStyleLbl="alignAcc1" presStyleIdx="0" presStyleCnt="3"/>
      <dgm:spPr/>
      <dgm:t>
        <a:bodyPr/>
        <a:lstStyle/>
        <a:p>
          <a:endParaRPr lang="en-US"/>
        </a:p>
      </dgm:t>
    </dgm:pt>
    <dgm:pt modelId="{7208C13E-3D94-40D6-B982-60390C201EE4}" type="pres">
      <dgm:prSet presAssocID="{0752DF64-295C-486C-A2B4-214BA4D5692F}" presName="vertSpace2" presStyleLbl="node1" presStyleIdx="0" presStyleCnt="3"/>
      <dgm:spPr/>
    </dgm:pt>
    <dgm:pt modelId="{5C7648BD-E951-4BAB-90E1-3A233E954CBA}" type="pres">
      <dgm:prSet presAssocID="{0752DF64-295C-486C-A2B4-214BA4D5692F}" presName="circle2" presStyleLbl="node1" presStyleIdx="1" presStyleCnt="3"/>
      <dgm:spPr/>
    </dgm:pt>
    <dgm:pt modelId="{8B60FE82-C2D9-4A11-A200-C3C170F71F6C}" type="pres">
      <dgm:prSet presAssocID="{0752DF64-295C-486C-A2B4-214BA4D5692F}" presName="rect2" presStyleLbl="alignAcc1" presStyleIdx="1" presStyleCnt="3"/>
      <dgm:spPr/>
      <dgm:t>
        <a:bodyPr/>
        <a:lstStyle/>
        <a:p>
          <a:endParaRPr lang="en-US"/>
        </a:p>
      </dgm:t>
    </dgm:pt>
    <dgm:pt modelId="{B7988036-5CC8-446C-9362-5A475A41EE6F}" type="pres">
      <dgm:prSet presAssocID="{49AA532E-14A8-471E-B74B-C00FC1AF93A9}" presName="vertSpace3" presStyleLbl="node1" presStyleIdx="1" presStyleCnt="3"/>
      <dgm:spPr/>
    </dgm:pt>
    <dgm:pt modelId="{99D5FF56-9531-42A6-8C36-C17EFDD19B85}" type="pres">
      <dgm:prSet presAssocID="{49AA532E-14A8-471E-B74B-C00FC1AF93A9}" presName="circle3" presStyleLbl="node1" presStyleIdx="2" presStyleCnt="3"/>
      <dgm:spPr/>
    </dgm:pt>
    <dgm:pt modelId="{658E23C5-74DC-4EED-96BF-D82A65D48A1E}" type="pres">
      <dgm:prSet presAssocID="{49AA532E-14A8-471E-B74B-C00FC1AF93A9}" presName="rect3" presStyleLbl="alignAcc1" presStyleIdx="2" presStyleCnt="3"/>
      <dgm:spPr/>
      <dgm:t>
        <a:bodyPr/>
        <a:lstStyle/>
        <a:p>
          <a:endParaRPr lang="en-US"/>
        </a:p>
      </dgm:t>
    </dgm:pt>
    <dgm:pt modelId="{CAE00E21-4487-4FFA-86D8-47CB7EEDA580}" type="pres">
      <dgm:prSet presAssocID="{746104A4-11A7-42A6-A109-CD96A687A67D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DC94C0-6332-433A-95FC-6115E28EA97E}" type="pres">
      <dgm:prSet presAssocID="{746104A4-11A7-42A6-A109-CD96A687A67D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10AF8-0881-4669-B867-94CD51F54486}" type="pres">
      <dgm:prSet presAssocID="{0752DF64-295C-486C-A2B4-214BA4D5692F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7DAD0A-16D8-44BE-866B-970B5BE8A2FB}" type="pres">
      <dgm:prSet presAssocID="{0752DF64-295C-486C-A2B4-214BA4D5692F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D65336-8504-4913-AC02-B078F21EB5B9}" type="pres">
      <dgm:prSet presAssocID="{49AA532E-14A8-471E-B74B-C00FC1AF93A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6BFAE-5677-4AEA-A6A4-08CD55D25108}" type="pres">
      <dgm:prSet presAssocID="{49AA532E-14A8-471E-B74B-C00FC1AF93A9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9836F1-DEB5-4F01-8BBF-61E31ACBAC7E}" type="presOf" srcId="{C9FEA5FF-83C2-4591-8E11-DD85B9D89BFD}" destId="{BE7DAD0A-16D8-44BE-866B-970B5BE8A2FB}" srcOrd="0" destOrd="0" presId="urn:microsoft.com/office/officeart/2005/8/layout/target3"/>
    <dgm:cxn modelId="{587C02AF-5230-4410-8E7C-47A71BD83A2B}" srcId="{49AA532E-14A8-471E-B74B-C00FC1AF93A9}" destId="{9B4FA883-2CCA-4058-A2EE-5FF436CCE7C2}" srcOrd="0" destOrd="0" parTransId="{73B7DAAB-707B-41DA-A4D5-E9C59C73F4A5}" sibTransId="{C7BD381D-540B-448C-B4ED-C6D95508E25B}"/>
    <dgm:cxn modelId="{44BD028E-AC9F-4145-BE2B-D30B31B181FA}" type="presOf" srcId="{746104A4-11A7-42A6-A109-CD96A687A67D}" destId="{CAE00E21-4487-4FFA-86D8-47CB7EEDA580}" srcOrd="1" destOrd="0" presId="urn:microsoft.com/office/officeart/2005/8/layout/target3"/>
    <dgm:cxn modelId="{48AA35B5-342A-4708-A747-F6DF2DBFF3CD}" type="presOf" srcId="{0EE20421-B347-4F8C-B72E-AF6D64E7ECFD}" destId="{9253C421-C53D-409B-BA39-63D02A0A9F30}" srcOrd="0" destOrd="0" presId="urn:microsoft.com/office/officeart/2005/8/layout/target3"/>
    <dgm:cxn modelId="{A945C743-5A58-403B-86AA-37696AA14EE4}" srcId="{0EE20421-B347-4F8C-B72E-AF6D64E7ECFD}" destId="{49AA532E-14A8-471E-B74B-C00FC1AF93A9}" srcOrd="2" destOrd="0" parTransId="{CF6D5D6A-157D-4533-AAD9-100BCF02F2C7}" sibTransId="{707BB214-431B-4C7B-BE7E-838E0CA82A94}"/>
    <dgm:cxn modelId="{4A9513DE-3872-4E22-A004-1622A23D0E74}" srcId="{0752DF64-295C-486C-A2B4-214BA4D5692F}" destId="{C9FEA5FF-83C2-4591-8E11-DD85B9D89BFD}" srcOrd="0" destOrd="0" parTransId="{F23366A6-015E-4468-82DB-F1F6FDEBCA34}" sibTransId="{FE609800-1FA0-410D-8627-24FEF4EF0BA0}"/>
    <dgm:cxn modelId="{6E1DA626-0D40-461E-8898-A8A28FE7763A}" type="presOf" srcId="{7C324D6D-079C-439B-99E2-0F2E4CC9A024}" destId="{73DC94C0-6332-433A-95FC-6115E28EA97E}" srcOrd="0" destOrd="0" presId="urn:microsoft.com/office/officeart/2005/8/layout/target3"/>
    <dgm:cxn modelId="{A3A295F2-5734-41D8-AEBB-0E306FD9794E}" type="presOf" srcId="{0752DF64-295C-486C-A2B4-214BA4D5692F}" destId="{8B60FE82-C2D9-4A11-A200-C3C170F71F6C}" srcOrd="0" destOrd="0" presId="urn:microsoft.com/office/officeart/2005/8/layout/target3"/>
    <dgm:cxn modelId="{A34773EE-B606-4F25-B067-9752C3E1A21F}" type="presOf" srcId="{746104A4-11A7-42A6-A109-CD96A687A67D}" destId="{F80A1D80-C93F-4967-ADA1-24F315845BE8}" srcOrd="0" destOrd="0" presId="urn:microsoft.com/office/officeart/2005/8/layout/target3"/>
    <dgm:cxn modelId="{654F2A2C-78B1-4201-A40E-A64AC1577EF7}" type="presOf" srcId="{49AA532E-14A8-471E-B74B-C00FC1AF93A9}" destId="{5ED65336-8504-4913-AC02-B078F21EB5B9}" srcOrd="1" destOrd="0" presId="urn:microsoft.com/office/officeart/2005/8/layout/target3"/>
    <dgm:cxn modelId="{E03D59A6-4D37-42B1-A32F-5B27DF5ED604}" type="presOf" srcId="{49AA532E-14A8-471E-B74B-C00FC1AF93A9}" destId="{658E23C5-74DC-4EED-96BF-D82A65D48A1E}" srcOrd="0" destOrd="0" presId="urn:microsoft.com/office/officeart/2005/8/layout/target3"/>
    <dgm:cxn modelId="{064BEA76-BF4C-48B9-89CC-C244434A2AE2}" srcId="{0EE20421-B347-4F8C-B72E-AF6D64E7ECFD}" destId="{0752DF64-295C-486C-A2B4-214BA4D5692F}" srcOrd="1" destOrd="0" parTransId="{AE70173B-002F-4F44-8711-1711EB298A6A}" sibTransId="{A43AF7C1-82CB-4D02-9FF6-0FE4EB7A794B}"/>
    <dgm:cxn modelId="{8D22D4F5-374F-446A-B747-9905D5A3A4F5}" srcId="{746104A4-11A7-42A6-A109-CD96A687A67D}" destId="{7C324D6D-079C-439B-99E2-0F2E4CC9A024}" srcOrd="0" destOrd="0" parTransId="{FE27D7E1-7E47-47BD-9C94-A970D570F073}" sibTransId="{0825A544-436A-4FE7-83D1-90707A6FB042}"/>
    <dgm:cxn modelId="{BA3428BE-68AD-4161-A907-FEE57926D567}" type="presOf" srcId="{9B4FA883-2CCA-4058-A2EE-5FF436CCE7C2}" destId="{A106BFAE-5677-4AEA-A6A4-08CD55D25108}" srcOrd="0" destOrd="0" presId="urn:microsoft.com/office/officeart/2005/8/layout/target3"/>
    <dgm:cxn modelId="{BAE742D9-9CA7-412B-9FD4-32A84FC7BAF1}" srcId="{0EE20421-B347-4F8C-B72E-AF6D64E7ECFD}" destId="{746104A4-11A7-42A6-A109-CD96A687A67D}" srcOrd="0" destOrd="0" parTransId="{69E68AB0-E36C-4EB4-A3A1-F961693E3FB6}" sibTransId="{D7EEB708-005B-44C8-854B-E54C96B13E91}"/>
    <dgm:cxn modelId="{F51EEEA2-6531-46DE-A936-F897493849DE}" type="presOf" srcId="{0752DF64-295C-486C-A2B4-214BA4D5692F}" destId="{23410AF8-0881-4669-B867-94CD51F54486}" srcOrd="1" destOrd="0" presId="urn:microsoft.com/office/officeart/2005/8/layout/target3"/>
    <dgm:cxn modelId="{490E0694-8F74-4843-9E01-3DE2CEA4BAFE}" type="presParOf" srcId="{9253C421-C53D-409B-BA39-63D02A0A9F30}" destId="{72A44A26-0BC3-4587-AD53-4B72CE9613A5}" srcOrd="0" destOrd="0" presId="urn:microsoft.com/office/officeart/2005/8/layout/target3"/>
    <dgm:cxn modelId="{7D9552C7-A81B-41A9-8CCF-F9371363A439}" type="presParOf" srcId="{9253C421-C53D-409B-BA39-63D02A0A9F30}" destId="{87177184-30A7-453E-8B88-BBF58F6BB709}" srcOrd="1" destOrd="0" presId="urn:microsoft.com/office/officeart/2005/8/layout/target3"/>
    <dgm:cxn modelId="{8B5CB1DD-44DE-484B-9621-301DC8895233}" type="presParOf" srcId="{9253C421-C53D-409B-BA39-63D02A0A9F30}" destId="{F80A1D80-C93F-4967-ADA1-24F315845BE8}" srcOrd="2" destOrd="0" presId="urn:microsoft.com/office/officeart/2005/8/layout/target3"/>
    <dgm:cxn modelId="{AA277BBE-A33C-48D4-8080-8B24473DA945}" type="presParOf" srcId="{9253C421-C53D-409B-BA39-63D02A0A9F30}" destId="{7208C13E-3D94-40D6-B982-60390C201EE4}" srcOrd="3" destOrd="0" presId="urn:microsoft.com/office/officeart/2005/8/layout/target3"/>
    <dgm:cxn modelId="{041BB9E9-4B08-4129-8409-39E7CB5F04C9}" type="presParOf" srcId="{9253C421-C53D-409B-BA39-63D02A0A9F30}" destId="{5C7648BD-E951-4BAB-90E1-3A233E954CBA}" srcOrd="4" destOrd="0" presId="urn:microsoft.com/office/officeart/2005/8/layout/target3"/>
    <dgm:cxn modelId="{12CAEB99-33C2-4E5D-844A-778C7A9A0A6D}" type="presParOf" srcId="{9253C421-C53D-409B-BA39-63D02A0A9F30}" destId="{8B60FE82-C2D9-4A11-A200-C3C170F71F6C}" srcOrd="5" destOrd="0" presId="urn:microsoft.com/office/officeart/2005/8/layout/target3"/>
    <dgm:cxn modelId="{D4CFF710-329F-49A0-9E8D-BD4134E8CE07}" type="presParOf" srcId="{9253C421-C53D-409B-BA39-63D02A0A9F30}" destId="{B7988036-5CC8-446C-9362-5A475A41EE6F}" srcOrd="6" destOrd="0" presId="urn:microsoft.com/office/officeart/2005/8/layout/target3"/>
    <dgm:cxn modelId="{47B0ACF4-64A1-43DD-AEFF-AC10840F90EB}" type="presParOf" srcId="{9253C421-C53D-409B-BA39-63D02A0A9F30}" destId="{99D5FF56-9531-42A6-8C36-C17EFDD19B85}" srcOrd="7" destOrd="0" presId="urn:microsoft.com/office/officeart/2005/8/layout/target3"/>
    <dgm:cxn modelId="{D5C142D3-CA45-411C-94B6-F0F8918737EE}" type="presParOf" srcId="{9253C421-C53D-409B-BA39-63D02A0A9F30}" destId="{658E23C5-74DC-4EED-96BF-D82A65D48A1E}" srcOrd="8" destOrd="0" presId="urn:microsoft.com/office/officeart/2005/8/layout/target3"/>
    <dgm:cxn modelId="{1152EE6C-E3FD-4AE2-A62D-79997B57E144}" type="presParOf" srcId="{9253C421-C53D-409B-BA39-63D02A0A9F30}" destId="{CAE00E21-4487-4FFA-86D8-47CB7EEDA580}" srcOrd="9" destOrd="0" presId="urn:microsoft.com/office/officeart/2005/8/layout/target3"/>
    <dgm:cxn modelId="{6128EE20-C6E2-4B0A-BA82-973D10E0314C}" type="presParOf" srcId="{9253C421-C53D-409B-BA39-63D02A0A9F30}" destId="{73DC94C0-6332-433A-95FC-6115E28EA97E}" srcOrd="10" destOrd="0" presId="urn:microsoft.com/office/officeart/2005/8/layout/target3"/>
    <dgm:cxn modelId="{5979FA29-0E5F-4F1F-BFCB-8850B88926F1}" type="presParOf" srcId="{9253C421-C53D-409B-BA39-63D02A0A9F30}" destId="{23410AF8-0881-4669-B867-94CD51F54486}" srcOrd="11" destOrd="0" presId="urn:microsoft.com/office/officeart/2005/8/layout/target3"/>
    <dgm:cxn modelId="{41CBEA0F-F53B-4891-B187-C26828D73B10}" type="presParOf" srcId="{9253C421-C53D-409B-BA39-63D02A0A9F30}" destId="{BE7DAD0A-16D8-44BE-866B-970B5BE8A2FB}" srcOrd="12" destOrd="0" presId="urn:microsoft.com/office/officeart/2005/8/layout/target3"/>
    <dgm:cxn modelId="{3E037979-E530-4D9F-BD94-A50B8351F33E}" type="presParOf" srcId="{9253C421-C53D-409B-BA39-63D02A0A9F30}" destId="{5ED65336-8504-4913-AC02-B078F21EB5B9}" srcOrd="13" destOrd="0" presId="urn:microsoft.com/office/officeart/2005/8/layout/target3"/>
    <dgm:cxn modelId="{05F7ECFA-C6F5-416B-80AD-B83E06E74E3B}" type="presParOf" srcId="{9253C421-C53D-409B-BA39-63D02A0A9F30}" destId="{A106BFAE-5677-4AEA-A6A4-08CD55D25108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9D987-8F42-4EFF-8FBE-9573EEE50DBC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DC596C-1A74-4F2A-B595-7CD07AE95618}">
      <dsp:nvSpPr>
        <dsp:cNvPr id="0" name=""/>
        <dsp:cNvSpPr/>
      </dsp:nvSpPr>
      <dsp:spPr>
        <a:xfrm>
          <a:off x="2438400" y="164034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Number of Applications Assigned</a:t>
          </a:r>
        </a:p>
      </dsp:txBody>
      <dsp:txXfrm>
        <a:off x="2438400" y="164034"/>
        <a:ext cx="2844799" cy="1463043"/>
      </dsp:txXfrm>
    </dsp:sp>
    <dsp:sp modelId="{5B8C466D-252B-4AEA-91A5-E319700C4183}">
      <dsp:nvSpPr>
        <dsp:cNvPr id="0" name=""/>
        <dsp:cNvSpPr/>
      </dsp:nvSpPr>
      <dsp:spPr>
        <a:xfrm>
          <a:off x="853441" y="1733976"/>
          <a:ext cx="3169916" cy="3169916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shade val="80000"/>
            <a:hueOff val="353685"/>
            <a:satOff val="-36304"/>
            <a:lumOff val="19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AA4C5D-BBB9-4511-AE69-84B92EC1843C}">
      <dsp:nvSpPr>
        <dsp:cNvPr id="0" name=""/>
        <dsp:cNvSpPr/>
      </dsp:nvSpPr>
      <dsp:spPr>
        <a:xfrm>
          <a:off x="2438400" y="1733976"/>
          <a:ext cx="5689599" cy="31699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353685"/>
              <a:satOff val="-36304"/>
              <a:lumOff val="195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Charging</a:t>
          </a:r>
          <a:r>
            <a:rPr lang="en-US" sz="2400" kern="1200" baseline="0" dirty="0"/>
            <a:t> 75% from a renewable generator</a:t>
          </a:r>
          <a:endParaRPr lang="en-US" sz="2400" kern="1200" dirty="0"/>
        </a:p>
      </dsp:txBody>
      <dsp:txXfrm>
        <a:off x="2438400" y="1733976"/>
        <a:ext cx="2844799" cy="1463038"/>
      </dsp:txXfrm>
    </dsp:sp>
    <dsp:sp modelId="{14BF7DFB-6097-4D27-8049-D9794479233A}">
      <dsp:nvSpPr>
        <dsp:cNvPr id="0" name=""/>
        <dsp:cNvSpPr/>
      </dsp:nvSpPr>
      <dsp:spPr>
        <a:xfrm>
          <a:off x="1706880" y="3197014"/>
          <a:ext cx="1463038" cy="1463038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shade val="80000"/>
            <a:hueOff val="707369"/>
            <a:satOff val="-72608"/>
            <a:lumOff val="39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3188F-B936-4B68-B958-ECBD34A5D7C4}">
      <dsp:nvSpPr>
        <dsp:cNvPr id="0" name=""/>
        <dsp:cNvSpPr/>
      </dsp:nvSpPr>
      <dsp:spPr>
        <a:xfrm>
          <a:off x="2438400" y="3197014"/>
          <a:ext cx="5689599" cy="14630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707369"/>
              <a:satOff val="-72608"/>
              <a:lumOff val="39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Number</a:t>
          </a:r>
          <a:r>
            <a:rPr lang="en-US" sz="2400" kern="1200" baseline="0" dirty="0"/>
            <a:t> of these applications submitted after May 1</a:t>
          </a:r>
        </a:p>
      </dsp:txBody>
      <dsp:txXfrm>
        <a:off x="2438400" y="3197014"/>
        <a:ext cx="2844799" cy="1463038"/>
      </dsp:txXfrm>
    </dsp:sp>
    <dsp:sp modelId="{46858479-55DF-4909-80AF-57D35CB24B2F}">
      <dsp:nvSpPr>
        <dsp:cNvPr id="0" name=""/>
        <dsp:cNvSpPr/>
      </dsp:nvSpPr>
      <dsp:spPr>
        <a:xfrm>
          <a:off x="5283200" y="270933"/>
          <a:ext cx="2844799" cy="146304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smtClean="0"/>
            <a:t>1017</a:t>
          </a:r>
          <a:endParaRPr lang="en-US" sz="6500" kern="1200" dirty="0"/>
        </a:p>
      </dsp:txBody>
      <dsp:txXfrm>
        <a:off x="5283200" y="270933"/>
        <a:ext cx="2844799" cy="1463043"/>
      </dsp:txXfrm>
    </dsp:sp>
    <dsp:sp modelId="{9A9F4256-C54A-403A-9E17-03AD4384E5F1}">
      <dsp:nvSpPr>
        <dsp:cNvPr id="0" name=""/>
        <dsp:cNvSpPr/>
      </dsp:nvSpPr>
      <dsp:spPr>
        <a:xfrm>
          <a:off x="5283200" y="1733976"/>
          <a:ext cx="2844799" cy="14630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 smtClean="0"/>
            <a:t>965</a:t>
          </a:r>
          <a:endParaRPr lang="en-US" sz="6500" kern="1200" dirty="0"/>
        </a:p>
      </dsp:txBody>
      <dsp:txXfrm>
        <a:off x="5283200" y="1733976"/>
        <a:ext cx="2844799" cy="1463038"/>
      </dsp:txXfrm>
    </dsp:sp>
    <dsp:sp modelId="{35FF55A1-7B6D-4355-BE9D-0F18D64C2B8A}">
      <dsp:nvSpPr>
        <dsp:cNvPr id="0" name=""/>
        <dsp:cNvSpPr/>
      </dsp:nvSpPr>
      <dsp:spPr>
        <a:xfrm>
          <a:off x="5283200" y="3197014"/>
          <a:ext cx="2844799" cy="14630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6500" kern="1200" dirty="0"/>
            <a:t>32</a:t>
          </a:r>
        </a:p>
      </dsp:txBody>
      <dsp:txXfrm>
        <a:off x="5283200" y="3197014"/>
        <a:ext cx="2844799" cy="1463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44A26-0BC3-4587-AD53-4B72CE9613A5}">
      <dsp:nvSpPr>
        <dsp:cNvPr id="0" name=""/>
        <dsp:cNvSpPr/>
      </dsp:nvSpPr>
      <dsp:spPr>
        <a:xfrm>
          <a:off x="0" y="270933"/>
          <a:ext cx="4876800" cy="48768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0A1D80-C93F-4967-ADA1-24F315845BE8}">
      <dsp:nvSpPr>
        <dsp:cNvPr id="0" name=""/>
        <dsp:cNvSpPr/>
      </dsp:nvSpPr>
      <dsp:spPr>
        <a:xfrm>
          <a:off x="2438400" y="270933"/>
          <a:ext cx="5689599" cy="487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Number of Applications Assigned</a:t>
          </a:r>
        </a:p>
      </dsp:txBody>
      <dsp:txXfrm>
        <a:off x="2438400" y="270933"/>
        <a:ext cx="2844799" cy="1463043"/>
      </dsp:txXfrm>
    </dsp:sp>
    <dsp:sp modelId="{5C7648BD-E951-4BAB-90E1-3A233E954CBA}">
      <dsp:nvSpPr>
        <dsp:cNvPr id="0" name=""/>
        <dsp:cNvSpPr/>
      </dsp:nvSpPr>
      <dsp:spPr>
        <a:xfrm>
          <a:off x="853441" y="1733976"/>
          <a:ext cx="3169916" cy="316991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80000"/>
            <a:hueOff val="345606"/>
            <a:satOff val="-32454"/>
            <a:lumOff val="189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0FE82-C2D9-4A11-A200-C3C170F71F6C}">
      <dsp:nvSpPr>
        <dsp:cNvPr id="0" name=""/>
        <dsp:cNvSpPr/>
      </dsp:nvSpPr>
      <dsp:spPr>
        <a:xfrm>
          <a:off x="2438400" y="1733976"/>
          <a:ext cx="5689599" cy="316991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345606"/>
              <a:satOff val="-32454"/>
              <a:lumOff val="189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Charging</a:t>
          </a:r>
          <a:r>
            <a:rPr lang="en-US" sz="2400" kern="1200" baseline="0" dirty="0"/>
            <a:t> 75% from a renewable generator</a:t>
          </a:r>
          <a:endParaRPr lang="en-US" sz="2400" kern="1200" dirty="0"/>
        </a:p>
      </dsp:txBody>
      <dsp:txXfrm>
        <a:off x="2438400" y="1733976"/>
        <a:ext cx="2844799" cy="1463038"/>
      </dsp:txXfrm>
    </dsp:sp>
    <dsp:sp modelId="{99D5FF56-9531-42A6-8C36-C17EFDD19B85}">
      <dsp:nvSpPr>
        <dsp:cNvPr id="0" name=""/>
        <dsp:cNvSpPr/>
      </dsp:nvSpPr>
      <dsp:spPr>
        <a:xfrm>
          <a:off x="1706880" y="3197014"/>
          <a:ext cx="1463038" cy="146303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80000"/>
            <a:hueOff val="691212"/>
            <a:satOff val="-64907"/>
            <a:lumOff val="379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E23C5-74DC-4EED-96BF-D82A65D48A1E}">
      <dsp:nvSpPr>
        <dsp:cNvPr id="0" name=""/>
        <dsp:cNvSpPr/>
      </dsp:nvSpPr>
      <dsp:spPr>
        <a:xfrm>
          <a:off x="2438400" y="3197014"/>
          <a:ext cx="5689599" cy="14630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691212"/>
              <a:satOff val="-64907"/>
              <a:lumOff val="379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Number</a:t>
          </a:r>
          <a:r>
            <a:rPr lang="en-US" sz="2400" kern="1200" baseline="0" dirty="0"/>
            <a:t> of these applications submitted after May 1</a:t>
          </a:r>
        </a:p>
      </dsp:txBody>
      <dsp:txXfrm>
        <a:off x="2438400" y="3197014"/>
        <a:ext cx="2844799" cy="1463038"/>
      </dsp:txXfrm>
    </dsp:sp>
    <dsp:sp modelId="{73DC94C0-6332-433A-95FC-6115E28EA97E}">
      <dsp:nvSpPr>
        <dsp:cNvPr id="0" name=""/>
        <dsp:cNvSpPr/>
      </dsp:nvSpPr>
      <dsp:spPr>
        <a:xfrm>
          <a:off x="5283200" y="270933"/>
          <a:ext cx="2844799" cy="146304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 smtClean="0"/>
            <a:t>203</a:t>
          </a:r>
          <a:endParaRPr lang="en-US" sz="6500" kern="1200" dirty="0"/>
        </a:p>
      </dsp:txBody>
      <dsp:txXfrm>
        <a:off x="5283200" y="270933"/>
        <a:ext cx="2844799" cy="1463043"/>
      </dsp:txXfrm>
    </dsp:sp>
    <dsp:sp modelId="{BE7DAD0A-16D8-44BE-866B-970B5BE8A2FB}">
      <dsp:nvSpPr>
        <dsp:cNvPr id="0" name=""/>
        <dsp:cNvSpPr/>
      </dsp:nvSpPr>
      <dsp:spPr>
        <a:xfrm>
          <a:off x="5283200" y="1733976"/>
          <a:ext cx="2844799" cy="14630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 smtClean="0"/>
            <a:t>185</a:t>
          </a:r>
          <a:endParaRPr lang="en-US" sz="6500" kern="1200" dirty="0"/>
        </a:p>
      </dsp:txBody>
      <dsp:txXfrm>
        <a:off x="5283200" y="1733976"/>
        <a:ext cx="2844799" cy="1463038"/>
      </dsp:txXfrm>
    </dsp:sp>
    <dsp:sp modelId="{A106BFAE-5677-4AEA-A6A4-08CD55D25108}">
      <dsp:nvSpPr>
        <dsp:cNvPr id="0" name=""/>
        <dsp:cNvSpPr/>
      </dsp:nvSpPr>
      <dsp:spPr>
        <a:xfrm>
          <a:off x="5283200" y="3197014"/>
          <a:ext cx="2844799" cy="146303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6500" kern="1200" dirty="0"/>
            <a:t>6</a:t>
          </a:r>
        </a:p>
      </dsp:txBody>
      <dsp:txXfrm>
        <a:off x="5283200" y="3197014"/>
        <a:ext cx="2844799" cy="1463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0.27291</cdr:x>
      <cdr:y>0.12746</cdr:y>
    </cdr:from>
    <cdr:to>
      <cdr:x>0.43074</cdr:x>
      <cdr:y>0.15768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2218198" y="690640"/>
          <a:ext cx="1282889" cy="163773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0.60509</cdr:x>
      <cdr:y>0.14005</cdr:y>
    </cdr:from>
    <cdr:to>
      <cdr:x>0.79259</cdr:x>
      <cdr:y>0.14257</cdr:y>
    </cdr:to>
    <cdr:cxnSp macro="">
      <cdr:nvCxnSpPr>
        <cdr:cNvPr id="6" name="Straight Connector 5"/>
        <cdr:cNvCxnSpPr/>
      </cdr:nvCxnSpPr>
      <cdr:spPr>
        <a:xfrm xmlns:a="http://schemas.openxmlformats.org/drawingml/2006/main" flipH="1" flipV="1">
          <a:off x="4918180" y="758879"/>
          <a:ext cx="1524001" cy="13648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4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0ADE0-EC1A-403E-A7CE-C2FE1B7CE4E7}" type="datetimeFigureOut">
              <a:rPr lang="en-US" smtClean="0"/>
              <a:t>6/1/2017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3D7C9-BC7D-4732-980F-532B9DA8E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375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19469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528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"/>
            <a:ext cx="27432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"/>
            <a:ext cx="80264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384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"/>
            <a:ext cx="10972800" cy="6126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6797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1516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6947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7660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224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4572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2425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7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7797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37607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8144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9179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"/>
            <a:ext cx="2743200" cy="6126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"/>
            <a:ext cx="80264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653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"/>
            <a:ext cx="10972800" cy="6126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074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696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901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090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607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21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744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003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11200" y="0"/>
            <a:ext cx="10871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Line 5"/>
          <p:cNvSpPr>
            <a:spLocks noChangeShapeType="1"/>
          </p:cNvSpPr>
          <p:nvPr userDrawn="1"/>
        </p:nvSpPr>
        <p:spPr bwMode="auto">
          <a:xfrm>
            <a:off x="711200" y="533400"/>
            <a:ext cx="10972800" cy="0"/>
          </a:xfrm>
          <a:prstGeom prst="line">
            <a:avLst/>
          </a:prstGeom>
          <a:noFill/>
          <a:ln w="3810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5F5F5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837C60-A7DE-4FEF-9733-C8E5E6F796A9}" type="slidenum">
              <a:rPr lang="en-US">
                <a:solidFill>
                  <a:srgbClr val="5F5F5F">
                    <a:tint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3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798513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–"/>
        <a:defRPr kumimoji="1">
          <a:solidFill>
            <a:schemeClr val="tx1"/>
          </a:solidFill>
          <a:latin typeface="+mn-lt"/>
        </a:defRPr>
      </a:lvl2pPr>
      <a:lvl3pPr marL="1196975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1600">
          <a:solidFill>
            <a:schemeClr val="tx1"/>
          </a:solidFill>
          <a:latin typeface="+mn-lt"/>
        </a:defRPr>
      </a:lvl3pPr>
      <a:lvl4pPr marL="1595438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Ø"/>
        <a:defRPr kumimoji="1" sz="1600">
          <a:solidFill>
            <a:schemeClr val="tx1"/>
          </a:solidFill>
          <a:latin typeface="+mn-lt"/>
        </a:defRPr>
      </a:lvl4pPr>
      <a:lvl5pPr marL="1993900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5pPr>
      <a:lvl6pPr marL="24511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6pPr>
      <a:lvl7pPr marL="29083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7pPr>
      <a:lvl8pPr marL="33655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8pPr>
      <a:lvl9pPr marL="38227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11200" y="0"/>
            <a:ext cx="10871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Line 5"/>
          <p:cNvSpPr>
            <a:spLocks noChangeShapeType="1"/>
          </p:cNvSpPr>
          <p:nvPr userDrawn="1"/>
        </p:nvSpPr>
        <p:spPr bwMode="auto">
          <a:xfrm>
            <a:off x="711200" y="533400"/>
            <a:ext cx="10972800" cy="0"/>
          </a:xfrm>
          <a:prstGeom prst="line">
            <a:avLst/>
          </a:prstGeom>
          <a:noFill/>
          <a:ln w="38100">
            <a:solidFill>
              <a:srgbClr val="FFCC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>
              <a:solidFill>
                <a:srgbClr val="5F5F5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837C60-A7DE-4FEF-9733-C8E5E6F796A9}" type="slidenum">
              <a:rPr lang="en-US">
                <a:solidFill>
                  <a:srgbClr val="5F5F5F">
                    <a:tint val="75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5F5F5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798513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–"/>
        <a:defRPr kumimoji="1">
          <a:solidFill>
            <a:schemeClr val="tx1"/>
          </a:solidFill>
          <a:latin typeface="+mn-lt"/>
        </a:defRPr>
      </a:lvl2pPr>
      <a:lvl3pPr marL="1196975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u"/>
        <a:defRPr kumimoji="1" sz="1600">
          <a:solidFill>
            <a:schemeClr val="tx1"/>
          </a:solidFill>
          <a:latin typeface="+mn-lt"/>
        </a:defRPr>
      </a:lvl3pPr>
      <a:lvl4pPr marL="1595438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" pitchFamily="2" charset="2"/>
        <a:buChar char="Ø"/>
        <a:defRPr kumimoji="1" sz="1600">
          <a:solidFill>
            <a:schemeClr val="tx1"/>
          </a:solidFill>
          <a:latin typeface="+mn-lt"/>
        </a:defRPr>
      </a:lvl4pPr>
      <a:lvl5pPr marL="1993900" indent="-284163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5pPr>
      <a:lvl6pPr marL="24511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6pPr>
      <a:lvl7pPr marL="29083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7pPr>
      <a:lvl8pPr marL="33655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8pPr>
      <a:lvl9pPr marL="3822700" indent="-284163" algn="l" rtl="0" fontAlgn="base">
        <a:spcBef>
          <a:spcPct val="50000"/>
        </a:spcBef>
        <a:spcAft>
          <a:spcPct val="0"/>
        </a:spcAft>
        <a:buClr>
          <a:schemeClr val="tx2"/>
        </a:buClr>
        <a:buFont typeface="Wingdings 2" pitchFamily="18" charset="2"/>
        <a:buChar char="¿"/>
        <a:defRPr kumimoji="1"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image" Target="../media/image1.png"/><Relationship Id="rId7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chart" Target="../charts/chart3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1828801" y="564747"/>
            <a:ext cx="8299048" cy="4706074"/>
          </a:xfrm>
          <a:noFill/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rgbClr val="000000"/>
                </a:solidFill>
              </a:rPr>
              <a:t>Self-Generation Incentive Program (SGIP)</a:t>
            </a:r>
            <a:br>
              <a:rPr lang="en-US" altLang="en-US" sz="3200" dirty="0">
                <a:solidFill>
                  <a:srgbClr val="000000"/>
                </a:solidFill>
              </a:rPr>
            </a:br>
            <a:r>
              <a:rPr lang="en-US" altLang="en-US" sz="1400" dirty="0">
                <a:solidFill>
                  <a:srgbClr val="000000"/>
                </a:solidFill>
              </a:rPr>
              <a:t/>
            </a:r>
            <a:br>
              <a:rPr lang="en-US" altLang="en-US" sz="1400" dirty="0">
                <a:solidFill>
                  <a:srgbClr val="000000"/>
                </a:solidFill>
              </a:rPr>
            </a:br>
            <a:r>
              <a:rPr lang="en-US" altLang="en-US" sz="1400" dirty="0">
                <a:solidFill>
                  <a:srgbClr val="000000"/>
                </a:solidFill>
              </a:rPr>
              <a:t/>
            </a:r>
            <a:br>
              <a:rPr lang="en-US" altLang="en-US" sz="1400" dirty="0">
                <a:solidFill>
                  <a:srgbClr val="000000"/>
                </a:solidFill>
              </a:rPr>
            </a:br>
            <a:r>
              <a:rPr lang="en-US" altLang="en-US" sz="3200" dirty="0">
                <a:solidFill>
                  <a:srgbClr val="000000"/>
                </a:solidFill>
              </a:rPr>
              <a:t>Quarterly Workshop</a:t>
            </a:r>
            <a:r>
              <a:rPr lang="en-US" altLang="en-US" sz="1400" dirty="0">
                <a:solidFill>
                  <a:srgbClr val="000000"/>
                </a:solidFill>
              </a:rPr>
              <a:t/>
            </a:r>
            <a:br>
              <a:rPr lang="en-US" altLang="en-US" sz="1400" dirty="0">
                <a:solidFill>
                  <a:srgbClr val="000000"/>
                </a:solidFill>
              </a:rPr>
            </a:br>
            <a:r>
              <a:rPr lang="en-US" altLang="en-US" sz="1200" dirty="0">
                <a:solidFill>
                  <a:srgbClr val="000000"/>
                </a:solidFill>
              </a:rPr>
              <a:t/>
            </a:r>
            <a:br>
              <a:rPr lang="en-US" altLang="en-US" sz="1200" dirty="0">
                <a:solidFill>
                  <a:srgbClr val="000000"/>
                </a:solidFill>
              </a:rPr>
            </a:br>
            <a:r>
              <a:rPr lang="en-US" altLang="en-US" i="1" dirty="0">
                <a:solidFill>
                  <a:srgbClr val="000000"/>
                </a:solidFill>
              </a:rPr>
              <a:t/>
            </a:r>
            <a:br>
              <a:rPr lang="en-US" altLang="en-US" i="1" dirty="0">
                <a:solidFill>
                  <a:srgbClr val="000000"/>
                </a:solidFill>
              </a:rPr>
            </a:br>
            <a:r>
              <a:rPr lang="en-US" altLang="en-US" i="1" dirty="0">
                <a:solidFill>
                  <a:srgbClr val="000000"/>
                </a:solidFill>
              </a:rPr>
              <a:t>Friday, June 2</a:t>
            </a:r>
            <a:r>
              <a:rPr lang="en-US" altLang="en-US" i="1" baseline="30000" dirty="0">
                <a:solidFill>
                  <a:srgbClr val="000000"/>
                </a:solidFill>
              </a:rPr>
              <a:t>nd</a:t>
            </a:r>
            <a:r>
              <a:rPr lang="en-US" altLang="en-US" i="1" dirty="0">
                <a:solidFill>
                  <a:srgbClr val="000000"/>
                </a:solidFill>
              </a:rPr>
              <a:t> 2017</a:t>
            </a:r>
            <a:br>
              <a:rPr lang="en-US" altLang="en-US" i="1" dirty="0">
                <a:solidFill>
                  <a:srgbClr val="000000"/>
                </a:solidFill>
              </a:rPr>
            </a:br>
            <a:r>
              <a:rPr lang="en-US" altLang="en-US" i="1" dirty="0">
                <a:solidFill>
                  <a:srgbClr val="000000"/>
                </a:solidFill>
              </a:rPr>
              <a:t>PG&amp;E’s </a:t>
            </a:r>
            <a:r>
              <a:rPr lang="en-US" i="1" dirty="0">
                <a:solidFill>
                  <a:srgbClr val="000000"/>
                </a:solidFill>
              </a:rPr>
              <a:t>Pacific Energy Center, San Francisco, CA</a:t>
            </a:r>
            <a:r>
              <a:rPr lang="en-US" altLang="en-US" i="1" dirty="0">
                <a:solidFill>
                  <a:srgbClr val="000000"/>
                </a:solidFill>
              </a:rPr>
              <a:t/>
            </a:r>
            <a:br>
              <a:rPr lang="en-US" altLang="en-US" i="1" dirty="0">
                <a:solidFill>
                  <a:srgbClr val="000000"/>
                </a:solidFill>
              </a:rPr>
            </a:br>
            <a:r>
              <a:rPr lang="en-US" altLang="en-US" i="1" dirty="0">
                <a:solidFill>
                  <a:srgbClr val="000000"/>
                </a:solidFill>
              </a:rPr>
              <a:t/>
            </a:r>
            <a:br>
              <a:rPr lang="en-US" altLang="en-US" i="1" dirty="0">
                <a:solidFill>
                  <a:srgbClr val="000000"/>
                </a:solidFill>
              </a:rPr>
            </a:br>
            <a:r>
              <a:rPr lang="en-US" altLang="en-US" i="1" dirty="0">
                <a:solidFill>
                  <a:srgbClr val="000000"/>
                </a:solidFill>
              </a:rPr>
              <a:t/>
            </a:r>
            <a:br>
              <a:rPr lang="en-US" altLang="en-US" i="1" dirty="0">
                <a:solidFill>
                  <a:srgbClr val="000000"/>
                </a:solidFill>
              </a:rPr>
            </a:br>
            <a:r>
              <a:rPr lang="en-US" altLang="en-US" sz="1600" i="1" dirty="0">
                <a:solidFill>
                  <a:srgbClr val="000000"/>
                </a:solidFill>
              </a:rPr>
              <a:t>Hosted by Pacific Gas &amp; Electric Company (PG&amp;E), SoCalGas, Southern California Edison (SCE), and Center for Sustainable Energy (CSE)</a:t>
            </a:r>
            <a:r>
              <a:rPr lang="en-US" altLang="en-US" sz="1600" b="0" i="1" dirty="0">
                <a:solidFill>
                  <a:schemeClr val="tx1"/>
                </a:solidFill>
              </a:rPr>
              <a:t/>
            </a:r>
            <a:br>
              <a:rPr lang="en-US" altLang="en-US" sz="1600" b="0" i="1" dirty="0">
                <a:solidFill>
                  <a:schemeClr val="tx1"/>
                </a:solidFill>
              </a:rPr>
            </a:br>
            <a:r>
              <a:rPr lang="en-US" altLang="en-US" sz="1600" b="0" i="1" dirty="0">
                <a:solidFill>
                  <a:schemeClr val="tx1"/>
                </a:solidFill>
              </a:rPr>
              <a:t/>
            </a:r>
            <a:br>
              <a:rPr lang="en-US" altLang="en-US" sz="1600" b="0" i="1" dirty="0">
                <a:solidFill>
                  <a:schemeClr val="tx1"/>
                </a:solidFill>
              </a:rPr>
            </a:br>
            <a:endParaRPr lang="en-US" altLang="en-US" sz="1600" b="0" i="1" dirty="0">
              <a:solidFill>
                <a:schemeClr val="tx1"/>
              </a:solidFill>
            </a:endParaRPr>
          </a:p>
        </p:txBody>
      </p:sp>
      <p:pic>
        <p:nvPicPr>
          <p:cNvPr id="1433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347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374642" y="2385860"/>
            <a:ext cx="974751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7172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Step 1 Lotteries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94679"/>
              </p:ext>
            </p:extLst>
          </p:nvPr>
        </p:nvGraphicFramePr>
        <p:xfrm>
          <a:off x="3301619" y="2044700"/>
          <a:ext cx="5588763" cy="2400894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5247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5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367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</a:t>
                      </a:r>
                      <a:r>
                        <a:rPr lang="en-US" baseline="0" dirty="0"/>
                        <a:t> Territory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  <a:r>
                        <a:rPr lang="en-US" baseline="0" dirty="0"/>
                        <a:t> Days Step 1 Was Open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Step 1 Closed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Lottery</a:t>
                      </a:r>
                      <a:r>
                        <a:rPr lang="en-US" baseline="0" dirty="0"/>
                        <a:t> Fi</a:t>
                      </a:r>
                      <a:r>
                        <a:rPr lang="en-US" dirty="0"/>
                        <a:t>nalized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PG&amp;E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9054">
                <a:tc>
                  <a:txBody>
                    <a:bodyPr/>
                    <a:lstStyle/>
                    <a:p>
                      <a:r>
                        <a:rPr lang="en-US" dirty="0"/>
                        <a:t>SCE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SoCalGas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5/4/2017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CSE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5/1/2017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2176" y="960076"/>
            <a:ext cx="10984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Large-Scale Energy Storage</a:t>
            </a:r>
          </a:p>
        </p:txBody>
      </p:sp>
    </p:spTree>
    <p:extLst>
      <p:ext uri="{BB962C8B-B14F-4D97-AF65-F5344CB8AC3E}">
        <p14:creationId xmlns:p14="http://schemas.microsoft.com/office/powerpoint/2010/main" val="4246306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70871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Step 1 Projects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320190207"/>
              </p:ext>
            </p:extLst>
          </p:nvPr>
        </p:nvGraphicFramePr>
        <p:xfrm>
          <a:off x="3270250" y="69687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2279" y="1520042"/>
            <a:ext cx="3655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Small Residential Energy Storage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5638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70871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Step 1 Projects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31189826"/>
              </p:ext>
            </p:extLst>
          </p:nvPr>
        </p:nvGraphicFramePr>
        <p:xfrm>
          <a:off x="3708401" y="61178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0535" y="1757549"/>
            <a:ext cx="3655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Large Scale Energy Storage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93573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72176" y="1352726"/>
            <a:ext cx="1098437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Unable to verify digital signatures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Paired project costs for battery are not broken out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Unidentified application fees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Missing application fees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Incorrect application type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</a:rPr>
              <a:t>Unapproved CA Manufacturer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RRF Form does not specify onsite PV information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Performance/service warranty is missing from contract 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PMP missing meter information – need make, model, and charge schedule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Round trip efficiency not given in spec sheet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Equipment specifications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Incomplete or incorrect application documentation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40028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</a:rPr>
              <a:t>Common Applicant Errors</a:t>
            </a:r>
          </a:p>
        </p:txBody>
      </p:sp>
    </p:spTree>
    <p:extLst>
      <p:ext uri="{BB962C8B-B14F-4D97-AF65-F5344CB8AC3E}">
        <p14:creationId xmlns:p14="http://schemas.microsoft.com/office/powerpoint/2010/main" val="3165707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7175" y="865228"/>
            <a:ext cx="11772900" cy="2339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u="sng" dirty="0">
                <a:solidFill>
                  <a:srgbClr val="000000"/>
                </a:solidFill>
              </a:rPr>
              <a:t>Large-Scale Energy Storage: Lottery Priority Results</a:t>
            </a:r>
          </a:p>
          <a:p>
            <a:endParaRPr lang="en-US" sz="1600" u="sng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00000"/>
                </a:solidFill>
              </a:rPr>
              <a:t>Numbers below are from all large-scale applications for PG&amp;E, SCE and SDG&amp;E. Data for </a:t>
            </a:r>
            <a:r>
              <a:rPr lang="en-US" sz="1600" dirty="0" err="1">
                <a:solidFill>
                  <a:srgbClr val="000000"/>
                </a:solidFill>
              </a:rPr>
              <a:t>SoCalGas</a:t>
            </a:r>
            <a:r>
              <a:rPr lang="en-US" sz="1600" dirty="0">
                <a:solidFill>
                  <a:srgbClr val="000000"/>
                </a:solidFill>
              </a:rPr>
              <a:t> is not as complete. Most </a:t>
            </a:r>
            <a:r>
              <a:rPr lang="en-US" sz="1600" dirty="0" err="1">
                <a:solidFill>
                  <a:srgbClr val="000000"/>
                </a:solidFill>
              </a:rPr>
              <a:t>SoCalGas</a:t>
            </a:r>
            <a:r>
              <a:rPr lang="en-US" sz="1600" dirty="0">
                <a:solidFill>
                  <a:srgbClr val="000000"/>
                </a:solidFill>
              </a:rPr>
              <a:t> figures are for projects that received reservations, but paired status or West LA LRA status is not yet known for most of those projects. </a:t>
            </a:r>
          </a:p>
          <a:p>
            <a:endParaRPr lang="en-US" sz="1600" dirty="0">
              <a:solidFill>
                <a:srgbClr val="000000"/>
              </a:solidFill>
            </a:endParaRPr>
          </a:p>
          <a:p>
            <a:endParaRPr lang="en-US" sz="1000" dirty="0">
              <a:solidFill>
                <a:srgbClr val="00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46762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86552"/>
              </p:ext>
            </p:extLst>
          </p:nvPr>
        </p:nvGraphicFramePr>
        <p:xfrm>
          <a:off x="409714" y="2462650"/>
          <a:ext cx="8127999" cy="14833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093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Solar + Storage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Submissions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Selected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Paired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Non-Paired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5 (all in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West LA LRA)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Unknown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594975"/>
              </p:ext>
            </p:extLst>
          </p:nvPr>
        </p:nvGraphicFramePr>
        <p:xfrm>
          <a:off x="409714" y="4101704"/>
          <a:ext cx="8127999" cy="17526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093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West LA LRA Status (SCE territory only)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 Submissions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Selected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West LA LRA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Non-West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LA LRA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Unknown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710613" y="4649569"/>
            <a:ext cx="31956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* Eight (8) LADWP projects selected in </a:t>
            </a:r>
            <a:r>
              <a:rPr lang="en-US" dirty="0" err="1">
                <a:solidFill>
                  <a:srgbClr val="000000"/>
                </a:solidFill>
              </a:rPr>
              <a:t>SoCalGas</a:t>
            </a:r>
            <a:r>
              <a:rPr lang="en-US" dirty="0">
                <a:solidFill>
                  <a:srgbClr val="000000"/>
                </a:solidFill>
              </a:rPr>
              <a:t> territory.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340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56162" y="665697"/>
            <a:ext cx="11388163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u="sng" dirty="0">
                <a:solidFill>
                  <a:srgbClr val="000000"/>
                </a:solidFill>
              </a:rPr>
              <a:t>What are “project development activities”?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 u="sng" dirty="0">
              <a:solidFill>
                <a:srgbClr val="000000"/>
              </a:solidFill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Approaching or communicating with the target customer about a project and learning about their needs and energy profile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Developing the specifications for a system based on the customer’s needs and interests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Soliciting bids from multiple manufacturers for the specified system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Gaining the customer’s commitment to purchase or lease the specified system, usually by singing a purchase order with a customer or other form of agreement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Purchasing the specified system from the manufacturer to fulfill the obligation to provide a system to the customer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Securing permits and interconnection permission for the system on behalf of the customer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Filing SGIP applications, liaising with the SGIP administrators on incentive reservations and data reporting requirements, and supplying project data to SGIP evaluators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Physically constructing and installing the system at the customer’s premises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Operating the system, which in the case of energy storage systems primarily means controlling the charge and discharge of the system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Maintaining the system, including by honoring the required 10-year service warranty 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 u="sng" dirty="0">
              <a:solidFill>
                <a:srgbClr val="000000"/>
              </a:solidFill>
            </a:endParaRP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2177" y="62984"/>
            <a:ext cx="3607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CPUC: Patrick Doherty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31449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Agenda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kern="1200" dirty="0">
                <a:solidFill>
                  <a:srgbClr val="000000"/>
                </a:solidFill>
                <a:latin typeface="Arial" charset="0"/>
              </a:rPr>
              <a:t>Opening Day Performance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kern="1200" dirty="0">
                <a:solidFill>
                  <a:srgbClr val="000000"/>
                </a:solidFill>
                <a:latin typeface="Arial" charset="0"/>
              </a:rPr>
              <a:t>Changes to CA Manufacturer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kern="1200" dirty="0">
                <a:solidFill>
                  <a:srgbClr val="000000"/>
                </a:solidFill>
                <a:latin typeface="Arial" charset="0"/>
              </a:rPr>
              <a:t>Useful Resources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kern="1200" dirty="0">
                <a:solidFill>
                  <a:srgbClr val="000000"/>
                </a:solidFill>
                <a:latin typeface="Arial" charset="0"/>
              </a:rPr>
              <a:t>FAQ</a:t>
            </a:r>
          </a:p>
        </p:txBody>
      </p:sp>
    </p:spTree>
    <p:extLst>
      <p:ext uri="{BB962C8B-B14F-4D97-AF65-F5344CB8AC3E}">
        <p14:creationId xmlns:p14="http://schemas.microsoft.com/office/powerpoint/2010/main" val="3698652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Day Performance</a:t>
            </a:r>
          </a:p>
        </p:txBody>
      </p:sp>
    </p:spTree>
    <p:extLst>
      <p:ext uri="{BB962C8B-B14F-4D97-AF65-F5344CB8AC3E}">
        <p14:creationId xmlns:p14="http://schemas.microsoft.com/office/powerpoint/2010/main" val="478365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Applications Submitted on May 1st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5177118"/>
            <a:ext cx="34652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Total: 1,604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Max per Minute: 68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Average per Minute: 2.5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29" y="1372347"/>
            <a:ext cx="11655977" cy="3697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10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Applications Submitted During First Hour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39" y="1358900"/>
            <a:ext cx="11773721" cy="37240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5257800"/>
            <a:ext cx="34652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Total: 263 (16%)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Max per Minute: 68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Average per Minute: 9.5</a:t>
            </a:r>
          </a:p>
        </p:txBody>
      </p:sp>
    </p:spTree>
    <p:extLst>
      <p:ext uri="{BB962C8B-B14F-4D97-AF65-F5344CB8AC3E}">
        <p14:creationId xmlns:p14="http://schemas.microsoft.com/office/powerpoint/2010/main" val="124572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144528" y="542628"/>
            <a:ext cx="10382490" cy="506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600" b="1" i="1" dirty="0">
              <a:solidFill>
                <a:srgbClr val="5F5F5F"/>
              </a:solidFill>
            </a:endParaRP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SoCalGas: </a:t>
            </a:r>
            <a:r>
              <a:rPr lang="en-US" altLang="en-US" sz="2800" dirty="0">
                <a:solidFill>
                  <a:srgbClr val="000000"/>
                </a:solidFill>
              </a:rPr>
              <a:t>Rosie Magana, Laura Crump, Dale Fontanez</a:t>
            </a: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CSE: </a:t>
            </a:r>
            <a:r>
              <a:rPr lang="en-US" altLang="en-US" sz="2800" dirty="0">
                <a:solidFill>
                  <a:srgbClr val="000000"/>
                </a:solidFill>
              </a:rPr>
              <a:t>Rebecca Feuerlicht, Andi Woodall, Jon Hart, Joe Bick</a:t>
            </a: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SCE:</a:t>
            </a:r>
            <a:r>
              <a:rPr lang="en-US" altLang="en-US" sz="2800" dirty="0">
                <a:solidFill>
                  <a:srgbClr val="000000"/>
                </a:solidFill>
              </a:rPr>
              <a:t> Jim Stevenson</a:t>
            </a: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PG&amp;E:</a:t>
            </a:r>
            <a:r>
              <a:rPr lang="en-US" altLang="en-US" sz="2800" dirty="0">
                <a:solidFill>
                  <a:srgbClr val="000000"/>
                </a:solidFill>
              </a:rPr>
              <a:t> Brian Bishop, Ron Moreno</a:t>
            </a: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AESC: </a:t>
            </a:r>
            <a:r>
              <a:rPr lang="en-US" altLang="en-US" sz="2800" dirty="0">
                <a:solidFill>
                  <a:srgbClr val="000000"/>
                </a:solidFill>
              </a:rPr>
              <a:t>Dara </a:t>
            </a:r>
            <a:r>
              <a:rPr lang="en-US" altLang="en-US" sz="2800" dirty="0" err="1">
                <a:solidFill>
                  <a:srgbClr val="000000"/>
                </a:solidFill>
              </a:rPr>
              <a:t>Salour</a:t>
            </a:r>
            <a:endParaRPr lang="en-US" altLang="en-US" sz="2800" dirty="0">
              <a:solidFill>
                <a:srgbClr val="000000"/>
              </a:solidFill>
            </a:endParaRPr>
          </a:p>
          <a:p>
            <a:pPr lvl="1" eaLnBrk="1" fontAlgn="base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Energy Solutions: </a:t>
            </a:r>
            <a:r>
              <a:rPr lang="en-US" altLang="en-US" sz="2800" dirty="0">
                <a:solidFill>
                  <a:srgbClr val="000000"/>
                </a:solidFill>
              </a:rPr>
              <a:t>Andrea Vas, Emily Foster, Jason Huffine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11201" y="80963"/>
            <a:ext cx="21483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Introductions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27174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CALIFORNIA Manufacturer</a:t>
            </a:r>
          </a:p>
        </p:txBody>
      </p:sp>
    </p:spTree>
    <p:extLst>
      <p:ext uri="{BB962C8B-B14F-4D97-AF65-F5344CB8AC3E}">
        <p14:creationId xmlns:p14="http://schemas.microsoft.com/office/powerpoint/2010/main" val="2498902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California Manufacturer Eligibility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Beginning June 23, CA Manufacturer eligibility criteria will change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All previously approved CA Suppliers must re-apply as CA Manufacturers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Eligibility criteria: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Operate a manufacturing facility in California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Licensed to conduct business in California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Registered with a primary or secondary manufacturing NAICS code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Projects will receive the 20% adder only if: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total equipment costs are attributed to an Approved CA Manufacturer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Manufacturer must be approved by ICF stage</a:t>
            </a:r>
          </a:p>
        </p:txBody>
      </p:sp>
    </p:spTree>
    <p:extLst>
      <p:ext uri="{BB962C8B-B14F-4D97-AF65-F5344CB8AC3E}">
        <p14:creationId xmlns:p14="http://schemas.microsoft.com/office/powerpoint/2010/main" val="3440021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20% Equipment Adder Eligibility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Beginning June 23, projects will receive the 20% adder only if: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total equipment costs are attributed to an Approved CA Manufacturer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Manufacturer must be approved by ICF stage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See example in 2017 SGIP Handbook Section 3.1.3.3 on page 23</a:t>
            </a:r>
          </a:p>
        </p:txBody>
      </p:sp>
    </p:spTree>
    <p:extLst>
      <p:ext uri="{BB962C8B-B14F-4D97-AF65-F5344CB8AC3E}">
        <p14:creationId xmlns:p14="http://schemas.microsoft.com/office/powerpoint/2010/main" val="9796727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016575" cy="1761565"/>
          </a:xfrm>
        </p:spPr>
        <p:txBody>
          <a:bodyPr/>
          <a:lstStyle/>
          <a:p>
            <a:r>
              <a:rPr lang="en-US" b="1" dirty="0"/>
              <a:t>Changes to Project Finance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763" y="0"/>
            <a:ext cx="817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18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016575" cy="1761565"/>
          </a:xfrm>
        </p:spPr>
        <p:txBody>
          <a:bodyPr/>
          <a:lstStyle/>
          <a:p>
            <a:r>
              <a:rPr lang="en-US" b="1" dirty="0"/>
              <a:t>Changes to Project Finance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763" y="0"/>
            <a:ext cx="8175425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15153" y="1882588"/>
            <a:ext cx="362661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</a:rPr>
              <a:t>20% Adder eligibility:</a:t>
            </a:r>
          </a:p>
          <a:p>
            <a:r>
              <a:rPr lang="en-US" dirty="0">
                <a:solidFill>
                  <a:srgbClr val="000000"/>
                </a:solidFill>
              </a:rPr>
              <a:t>At RRF and PPM Stage: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equipment costs attributed to a single CA Manufacturer that is Approved or Pending Approval.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AT ICF: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equipment costs attributed to a single CA Manufacturer that is Approved.</a:t>
            </a:r>
          </a:p>
        </p:txBody>
      </p:sp>
    </p:spTree>
    <p:extLst>
      <p:ext uri="{BB962C8B-B14F-4D97-AF65-F5344CB8AC3E}">
        <p14:creationId xmlns:p14="http://schemas.microsoft.com/office/powerpoint/2010/main" val="250010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016575" cy="1761565"/>
          </a:xfrm>
        </p:spPr>
        <p:txBody>
          <a:bodyPr/>
          <a:lstStyle/>
          <a:p>
            <a:r>
              <a:rPr lang="en-US" b="1" dirty="0"/>
              <a:t>Changes to Project Finance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763" y="0"/>
            <a:ext cx="8175425" cy="685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841763" y="0"/>
            <a:ext cx="8153013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5071221" y="3052482"/>
            <a:ext cx="374838" cy="384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6575613" y="3052482"/>
            <a:ext cx="537320" cy="38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5153" y="2407021"/>
            <a:ext cx="362661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0000"/>
                </a:solidFill>
              </a:rPr>
              <a:t>20% Adder eligibility:</a:t>
            </a:r>
          </a:p>
          <a:p>
            <a:r>
              <a:rPr lang="en-US" dirty="0">
                <a:solidFill>
                  <a:srgbClr val="000000"/>
                </a:solidFill>
              </a:rPr>
              <a:t>At RRF and PPM Stage: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equipment costs attributed to a single CA Manufacturer that is Approved or Pending Approval.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AT ICF: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At least 50% of equipment costs attributed to a single CA Manufacturer that is Approved.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" b="3144"/>
          <a:stretch/>
        </p:blipFill>
        <p:spPr>
          <a:xfrm>
            <a:off x="5071221" y="3436487"/>
            <a:ext cx="2041712" cy="214032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6004767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Resources</a:t>
            </a:r>
          </a:p>
        </p:txBody>
      </p:sp>
    </p:spTree>
    <p:extLst>
      <p:ext uri="{BB962C8B-B14F-4D97-AF65-F5344CB8AC3E}">
        <p14:creationId xmlns:p14="http://schemas.microsoft.com/office/powerpoint/2010/main" val="41793209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Useful Resources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96" y="1442238"/>
            <a:ext cx="10699407" cy="4487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4048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6269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The Next Program Opening: June 5, 2017 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77" y="1318161"/>
            <a:ext cx="9647480" cy="4494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72177" y="677204"/>
            <a:ext cx="273023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200" b="1" dirty="0">
                <a:solidFill>
                  <a:srgbClr val="000000"/>
                </a:solidFill>
              </a:rPr>
              <a:t>Generation Budget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39674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6269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The Next Program Opening: June 5, 2017 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672177" y="677204"/>
            <a:ext cx="313739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200" b="1" dirty="0">
                <a:solidFill>
                  <a:srgbClr val="000000"/>
                </a:solidFill>
              </a:rPr>
              <a:t>Large Storage Budget</a:t>
            </a:r>
            <a:endParaRPr lang="en-US" sz="2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77" y="1255807"/>
            <a:ext cx="9683106" cy="473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027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20420" y="71438"/>
            <a:ext cx="13131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Agenda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55648" y="834754"/>
            <a:ext cx="10064827" cy="610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Welcome and Introductions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Safety and Housekeeping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May 1</a:t>
            </a:r>
            <a:r>
              <a:rPr lang="en-US" altLang="en-US" sz="23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300" b="1" dirty="0">
                <a:solidFill>
                  <a:srgbClr val="000000"/>
                </a:solidFill>
              </a:rPr>
              <a:t> Opening 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Common Applicant Errors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CPUC; Patrick Doherty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Energy Solutions Topics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Next Opening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Metering, monitoring and other topics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Comment / Feedback</a:t>
            </a: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1035050" lvl="2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0638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6269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The Next Program Opening: June 5, 2017 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672177" y="677204"/>
            <a:ext cx="311976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200" b="1" dirty="0">
                <a:solidFill>
                  <a:srgbClr val="000000"/>
                </a:solidFill>
              </a:rPr>
              <a:t>Small Storage Budget</a:t>
            </a:r>
            <a:endParaRPr lang="en-US" sz="22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76" y="1270659"/>
            <a:ext cx="9623730" cy="4476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043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6269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The Next Program Opening: June 5, 2017 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672177" y="677204"/>
            <a:ext cx="22589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</a:rPr>
              <a:t>Incentive Rates</a:t>
            </a:r>
            <a:endParaRPr lang="en-US" sz="22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177" y="1121761"/>
            <a:ext cx="10247494" cy="4656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162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2177" y="62984"/>
            <a:ext cx="4836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Developer Cap for June 5, 2017 </a:t>
            </a:r>
            <a:endParaRPr lang="en-US" sz="2400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878774" y="1294411"/>
          <a:ext cx="10371128" cy="3087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Worksheet" r:id="rId7" imgW="9848816" imgH="1933698" progId="Excel.Sheet.12">
                  <p:embed/>
                </p:oleObj>
              </mc:Choice>
              <mc:Fallback>
                <p:oleObj name="Worksheet" r:id="rId7" imgW="9848816" imgH="1933698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78774" y="1294411"/>
                        <a:ext cx="10371128" cy="30875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1011770" y="4597379"/>
            <a:ext cx="933163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0000"/>
                </a:solidFill>
              </a:rPr>
              <a:t>Developer caps and step budgets may increase prior to step opening depending on additional attrition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00000"/>
                </a:solidFill>
              </a:rPr>
              <a:t>Boxes denote the active step</a:t>
            </a:r>
          </a:p>
        </p:txBody>
      </p:sp>
    </p:spTree>
    <p:extLst>
      <p:ext uri="{BB962C8B-B14F-4D97-AF65-F5344CB8AC3E}">
        <p14:creationId xmlns:p14="http://schemas.microsoft.com/office/powerpoint/2010/main" val="27950890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05023" y="669684"/>
            <a:ext cx="1106262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00"/>
                </a:solidFill>
              </a:rPr>
              <a:t>Challenges Experienced with Measurement and Evaluation: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Gathering information on DR or other program participation</a:t>
            </a:r>
          </a:p>
          <a:p>
            <a:pPr marL="1600200" lvl="2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“Why” are systems charging/discharging</a:t>
            </a:r>
          </a:p>
          <a:p>
            <a:pPr marL="1600200" lvl="2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When are they participating in programs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Data Quality</a:t>
            </a:r>
          </a:p>
          <a:p>
            <a:pPr marL="1600200" lvl="2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PBI: +/- 2% accuracy – can skew results over time</a:t>
            </a:r>
          </a:p>
          <a:p>
            <a:pPr marL="1600200" lvl="2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Non-PBI: no standard accuracy requirements</a:t>
            </a:r>
          </a:p>
          <a:p>
            <a:pPr marL="692150" lvl="1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Data Accessibility</a:t>
            </a:r>
          </a:p>
          <a:p>
            <a:pPr marL="1600200" lvl="2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rgbClr val="000000"/>
                </a:solidFill>
              </a:rPr>
              <a:t>Non-PBI projects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56212" y="3948672"/>
            <a:ext cx="109843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b="1" dirty="0">
              <a:solidFill>
                <a:srgbClr val="000000"/>
              </a:solidFill>
            </a:endParaRPr>
          </a:p>
          <a:p>
            <a:pPr marL="577850" lvl="1" indent="-3429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sz="2200" dirty="0">
              <a:solidFill>
                <a:srgbClr val="000000"/>
              </a:solidFill>
            </a:endParaRP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56212" y="110434"/>
            <a:ext cx="58476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00"/>
                </a:solidFill>
              </a:rPr>
              <a:t>Metering, Monitoring and other Topics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433175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585977" y="2440692"/>
            <a:ext cx="68705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800" dirty="0">
                <a:solidFill>
                  <a:srgbClr val="000000"/>
                </a:solidFill>
                <a:latin typeface="+mn-lt"/>
              </a:rPr>
              <a:t>Questions / Discussion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990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820420" y="71438"/>
            <a:ext cx="36054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Safety &amp; Housekeeping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55648" y="834754"/>
            <a:ext cx="10064827" cy="610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4950" lvl="1">
              <a:lnSpc>
                <a:spcPct val="150000"/>
              </a:lnSpc>
            </a:pPr>
            <a:r>
              <a:rPr lang="en-US" altLang="en-US" sz="2300" b="1" dirty="0">
                <a:solidFill>
                  <a:srgbClr val="000000"/>
                </a:solidFill>
              </a:rPr>
              <a:t>Safety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CPR Trained?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Earthquake – duck and cover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AED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Emergency Exits</a:t>
            </a:r>
          </a:p>
          <a:p>
            <a:pPr marL="234950" lvl="1">
              <a:lnSpc>
                <a:spcPct val="150000"/>
              </a:lnSpc>
            </a:pPr>
            <a:r>
              <a:rPr lang="en-US" altLang="en-US" sz="2300" b="1" dirty="0">
                <a:solidFill>
                  <a:srgbClr val="000000"/>
                </a:solidFill>
              </a:rPr>
              <a:t>Housekeeping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Bathrooms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Garbage, recycling</a:t>
            </a:r>
          </a:p>
          <a:p>
            <a:pPr marL="57785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300" b="1" dirty="0">
                <a:solidFill>
                  <a:srgbClr val="000000"/>
                </a:solidFill>
              </a:rPr>
              <a:t>Beverages</a:t>
            </a: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1035050" lvl="2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pPr marL="577850" lvl="1" indent="-342900">
              <a:buFont typeface="Arial" panose="020B0604020202020204" pitchFamily="34" charset="0"/>
              <a:buChar char="•"/>
            </a:pPr>
            <a:endParaRPr lang="en-US" alt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36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374642" y="1093201"/>
            <a:ext cx="9747516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0000"/>
                </a:solidFill>
              </a:rPr>
              <a:t>On May 1, 2017, the SGIP opened Step 1 with the following budgets: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Small Residential Energy Storage: </a:t>
            </a:r>
            <a:r>
              <a:rPr lang="en-US" sz="2800" dirty="0">
                <a:solidFill>
                  <a:srgbClr val="FF0000"/>
                </a:solidFill>
              </a:rPr>
              <a:t>$7,540,251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Large Scale Energy Storage: </a:t>
            </a:r>
            <a:r>
              <a:rPr lang="en-US" sz="2800" dirty="0">
                <a:solidFill>
                  <a:srgbClr val="FF0000"/>
                </a:solidFill>
              </a:rPr>
              <a:t>$42,728,094</a:t>
            </a:r>
          </a:p>
          <a:p>
            <a:r>
              <a:rPr lang="en-US" sz="2800" dirty="0">
                <a:solidFill>
                  <a:srgbClr val="000000"/>
                </a:solidFill>
              </a:rPr>
              <a:t>Generation: </a:t>
            </a:r>
            <a:r>
              <a:rPr lang="en-US" sz="2800" dirty="0">
                <a:solidFill>
                  <a:srgbClr val="FF0000"/>
                </a:solidFill>
              </a:rPr>
              <a:t>$39,736,929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46762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20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813536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Applications Received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868672472"/>
              </p:ext>
            </p:extLst>
          </p:nvPr>
        </p:nvGraphicFramePr>
        <p:xfrm>
          <a:off x="763145" y="552153"/>
          <a:ext cx="9354632" cy="5347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72401" y="3930733"/>
            <a:ext cx="2517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Fun Fact: </a:t>
            </a:r>
            <a:r>
              <a:rPr lang="en-US" dirty="0">
                <a:solidFill>
                  <a:srgbClr val="000000"/>
                </a:solidFill>
              </a:rPr>
              <a:t>All Generation projects received were 100% Renewable</a:t>
            </a:r>
          </a:p>
        </p:txBody>
      </p:sp>
    </p:spTree>
    <p:extLst>
      <p:ext uri="{BB962C8B-B14F-4D97-AF65-F5344CB8AC3E}">
        <p14:creationId xmlns:p14="http://schemas.microsoft.com/office/powerpoint/2010/main" val="7729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92638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Incentive Amounts Requested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27473506"/>
              </p:ext>
            </p:extLst>
          </p:nvPr>
        </p:nvGraphicFramePr>
        <p:xfrm>
          <a:off x="1330220" y="605897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34438" y="3913825"/>
            <a:ext cx="30044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Fun Fact: </a:t>
            </a:r>
            <a:r>
              <a:rPr lang="en-US" dirty="0">
                <a:solidFill>
                  <a:srgbClr val="000000"/>
                </a:solidFill>
              </a:rPr>
              <a:t>Most incentive requests for residential customers were between $4500 and $6000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450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78069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Capacity Requested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76233657"/>
              </p:ext>
            </p:extLst>
          </p:nvPr>
        </p:nvGraphicFramePr>
        <p:xfrm>
          <a:off x="2032000" y="719667"/>
          <a:ext cx="7864476" cy="5111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513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374642" y="2385860"/>
            <a:ext cx="974751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2800" dirty="0">
              <a:solidFill>
                <a:srgbClr val="000000"/>
              </a:solidFill>
            </a:endParaRP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762279" y="90488"/>
            <a:ext cx="7172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</a:rPr>
              <a:t>May 1</a:t>
            </a:r>
            <a:r>
              <a:rPr lang="en-US" altLang="en-US" sz="2400" b="1" baseline="30000" dirty="0">
                <a:solidFill>
                  <a:srgbClr val="000000"/>
                </a:solidFill>
              </a:rPr>
              <a:t>st</a:t>
            </a:r>
            <a:r>
              <a:rPr lang="en-US" altLang="en-US" sz="2400" b="1" dirty="0">
                <a:solidFill>
                  <a:srgbClr val="000000"/>
                </a:solidFill>
              </a:rPr>
              <a:t> 2017 Program Opening: Step 1 Lotteries</a:t>
            </a:r>
          </a:p>
        </p:txBody>
      </p:sp>
      <p:pic>
        <p:nvPicPr>
          <p:cNvPr id="1638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91225"/>
            <a:ext cx="37147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024564"/>
            <a:ext cx="2124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53125"/>
            <a:ext cx="10858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264386"/>
              </p:ext>
            </p:extLst>
          </p:nvPr>
        </p:nvGraphicFramePr>
        <p:xfrm>
          <a:off x="3301619" y="2044700"/>
          <a:ext cx="5588763" cy="239776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5247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25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3679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3546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</a:t>
                      </a:r>
                      <a:r>
                        <a:rPr lang="en-US" baseline="0" dirty="0"/>
                        <a:t> Territory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  <a:r>
                        <a:rPr lang="en-US" baseline="0" dirty="0"/>
                        <a:t> Days Step 1 Was Open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Step 1 Closed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Lottery</a:t>
                      </a:r>
                      <a:r>
                        <a:rPr lang="en-US" baseline="0" dirty="0"/>
                        <a:t> Finalized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PG&amp;E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5/5/2017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5/22/2017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5/2/2017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SoCalGas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5/1/2017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5/1/2017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5/10/2017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2176" y="960076"/>
            <a:ext cx="109843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2349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00"/>
                </a:solidFill>
              </a:rPr>
              <a:t>Small Residential Energy Storage</a:t>
            </a:r>
          </a:p>
        </p:txBody>
      </p:sp>
    </p:spTree>
    <p:extLst>
      <p:ext uri="{BB962C8B-B14F-4D97-AF65-F5344CB8AC3E}">
        <p14:creationId xmlns:p14="http://schemas.microsoft.com/office/powerpoint/2010/main" val="1050785995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">
      <a:dk1>
        <a:srgbClr val="5F5F5F"/>
      </a:dk1>
      <a:lt1>
        <a:srgbClr val="FFFFFF"/>
      </a:lt1>
      <a:dk2>
        <a:srgbClr val="007AB0"/>
      </a:dk2>
      <a:lt2>
        <a:srgbClr val="EAEAEA"/>
      </a:lt2>
      <a:accent1>
        <a:srgbClr val="CCFFCC"/>
      </a:accent1>
      <a:accent2>
        <a:srgbClr val="007AB0"/>
      </a:accent2>
      <a:accent3>
        <a:srgbClr val="FFFFFF"/>
      </a:accent3>
      <a:accent4>
        <a:srgbClr val="505050"/>
      </a:accent4>
      <a:accent5>
        <a:srgbClr val="E2FFE2"/>
      </a:accent5>
      <a:accent6>
        <a:srgbClr val="006E9F"/>
      </a:accent6>
      <a:hlink>
        <a:srgbClr val="FFFFCC"/>
      </a:hlink>
      <a:folHlink>
        <a:srgbClr val="CCFFFF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000000"/>
        </a:dk1>
        <a:lt1>
          <a:srgbClr val="006666"/>
        </a:lt1>
        <a:dk2>
          <a:srgbClr val="FFFFFF"/>
        </a:dk2>
        <a:lt2>
          <a:srgbClr val="969696"/>
        </a:lt2>
        <a:accent1>
          <a:srgbClr val="99FFCC"/>
        </a:accent1>
        <a:accent2>
          <a:srgbClr val="0099CC"/>
        </a:accent2>
        <a:accent3>
          <a:srgbClr val="AAB8B8"/>
        </a:accent3>
        <a:accent4>
          <a:srgbClr val="000000"/>
        </a:accent4>
        <a:accent5>
          <a:srgbClr val="CAFFE2"/>
        </a:accent5>
        <a:accent6>
          <a:srgbClr val="008AB9"/>
        </a:accent6>
        <a:hlink>
          <a:srgbClr val="CCCCFF"/>
        </a:hlink>
        <a:folHlink>
          <a:srgbClr val="A3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CC"/>
        </a:lt1>
        <a:dk2>
          <a:srgbClr val="000000"/>
        </a:dk2>
        <a:lt2>
          <a:srgbClr val="808000"/>
        </a:lt2>
        <a:accent1>
          <a:srgbClr val="6699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B8CAAA"/>
        </a:accent5>
        <a:accent6>
          <a:srgbClr val="730000"/>
        </a:accent6>
        <a:hlink>
          <a:srgbClr val="CC99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DDDDDD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336699"/>
        </a:lt1>
        <a:dk2>
          <a:srgbClr val="FFFFFF"/>
        </a:dk2>
        <a:lt2>
          <a:srgbClr val="6F9FCF"/>
        </a:lt2>
        <a:accent1>
          <a:srgbClr val="336633"/>
        </a:accent1>
        <a:accent2>
          <a:srgbClr val="00FFFF"/>
        </a:accent2>
        <a:accent3>
          <a:srgbClr val="ADB8CA"/>
        </a:accent3>
        <a:accent4>
          <a:srgbClr val="000000"/>
        </a:accent4>
        <a:accent5>
          <a:srgbClr val="ADB8AD"/>
        </a:accent5>
        <a:accent6>
          <a:srgbClr val="00E7E7"/>
        </a:accent6>
        <a:hlink>
          <a:srgbClr val="009999"/>
        </a:hlink>
        <a:folHlink>
          <a:srgbClr val="9CBCD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plate">
  <a:themeElements>
    <a:clrScheme name="">
      <a:dk1>
        <a:srgbClr val="5F5F5F"/>
      </a:dk1>
      <a:lt1>
        <a:srgbClr val="FFFFFF"/>
      </a:lt1>
      <a:dk2>
        <a:srgbClr val="007AB0"/>
      </a:dk2>
      <a:lt2>
        <a:srgbClr val="EAEAEA"/>
      </a:lt2>
      <a:accent1>
        <a:srgbClr val="CCFFCC"/>
      </a:accent1>
      <a:accent2>
        <a:srgbClr val="007AB0"/>
      </a:accent2>
      <a:accent3>
        <a:srgbClr val="FFFFFF"/>
      </a:accent3>
      <a:accent4>
        <a:srgbClr val="505050"/>
      </a:accent4>
      <a:accent5>
        <a:srgbClr val="E2FFE2"/>
      </a:accent5>
      <a:accent6>
        <a:srgbClr val="006E9F"/>
      </a:accent6>
      <a:hlink>
        <a:srgbClr val="FFFFCC"/>
      </a:hlink>
      <a:folHlink>
        <a:srgbClr val="CCFFFF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000000"/>
        </a:dk1>
        <a:lt1>
          <a:srgbClr val="006666"/>
        </a:lt1>
        <a:dk2>
          <a:srgbClr val="FFFFFF"/>
        </a:dk2>
        <a:lt2>
          <a:srgbClr val="969696"/>
        </a:lt2>
        <a:accent1>
          <a:srgbClr val="99FFCC"/>
        </a:accent1>
        <a:accent2>
          <a:srgbClr val="0099CC"/>
        </a:accent2>
        <a:accent3>
          <a:srgbClr val="AAB8B8"/>
        </a:accent3>
        <a:accent4>
          <a:srgbClr val="000000"/>
        </a:accent4>
        <a:accent5>
          <a:srgbClr val="CAFFE2"/>
        </a:accent5>
        <a:accent6>
          <a:srgbClr val="008AB9"/>
        </a:accent6>
        <a:hlink>
          <a:srgbClr val="CCCCFF"/>
        </a:hlink>
        <a:folHlink>
          <a:srgbClr val="A3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CC"/>
        </a:lt1>
        <a:dk2>
          <a:srgbClr val="000000"/>
        </a:dk2>
        <a:lt2>
          <a:srgbClr val="808000"/>
        </a:lt2>
        <a:accent1>
          <a:srgbClr val="6699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B8CAAA"/>
        </a:accent5>
        <a:accent6>
          <a:srgbClr val="730000"/>
        </a:accent6>
        <a:hlink>
          <a:srgbClr val="CC9900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FF"/>
        </a:lt1>
        <a:dk2>
          <a:srgbClr val="DDDDDD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336699"/>
        </a:lt1>
        <a:dk2>
          <a:srgbClr val="FFFFFF"/>
        </a:dk2>
        <a:lt2>
          <a:srgbClr val="6F9FCF"/>
        </a:lt2>
        <a:accent1>
          <a:srgbClr val="336633"/>
        </a:accent1>
        <a:accent2>
          <a:srgbClr val="00FFFF"/>
        </a:accent2>
        <a:accent3>
          <a:srgbClr val="ADB8CA"/>
        </a:accent3>
        <a:accent4>
          <a:srgbClr val="000000"/>
        </a:accent4>
        <a:accent5>
          <a:srgbClr val="ADB8AD"/>
        </a:accent5>
        <a:accent6>
          <a:srgbClr val="00E7E7"/>
        </a:accent6>
        <a:hlink>
          <a:srgbClr val="009999"/>
        </a:hlink>
        <a:folHlink>
          <a:srgbClr val="9CBCD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12086</TotalTime>
  <Words>1208</Words>
  <Application>Microsoft Office PowerPoint</Application>
  <PresentationFormat>Custom</PresentationFormat>
  <Paragraphs>238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template</vt:lpstr>
      <vt:lpstr>1_template</vt:lpstr>
      <vt:lpstr>Worksheet</vt:lpstr>
      <vt:lpstr>Self-Generation Incentive Program (SGIP)   Quarterly Workshop   Friday, June 2nd 2017 PG&amp;E’s Pacific Energy Center, San Francisco, CA   Hosted by Pacific Gas &amp; Electric Company (PG&amp;E), SoCalGas, Southern California Edison (SCE), and Center for Sustainable Energy (CSE)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Agenda</vt:lpstr>
      <vt:lpstr>Opening Day Performance</vt:lpstr>
      <vt:lpstr>Applications Submitted on May 1st</vt:lpstr>
      <vt:lpstr>Applications Submitted During First Hour</vt:lpstr>
      <vt:lpstr>Changes to CALIFORNIA Manufacturer</vt:lpstr>
      <vt:lpstr>California Manufacturer Eligibility</vt:lpstr>
      <vt:lpstr>20% Equipment Adder Eligibility</vt:lpstr>
      <vt:lpstr>Changes to Project Finance</vt:lpstr>
      <vt:lpstr>Changes to Project Finance</vt:lpstr>
      <vt:lpstr>Changes to Project Finance</vt:lpstr>
      <vt:lpstr>Useful Resources</vt:lpstr>
      <vt:lpstr>Useful 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Self-Generation Incentive Program (SGIP) Lottery Workshop Monday, July 18, 2016 Pacific Energy Center, San Francisco  Hosted by Southern California Edison (SCE), Pacific Gas &amp; Electric Company (PG&amp;E), SoCalGas and Center for Sustainable Energy (CSE)</dc:title>
  <dc:creator>Jim Stevenson</dc:creator>
  <cp:lastModifiedBy>Bishop, Brian T</cp:lastModifiedBy>
  <cp:revision>173</cp:revision>
  <dcterms:created xsi:type="dcterms:W3CDTF">2016-09-01T22:38:02Z</dcterms:created>
  <dcterms:modified xsi:type="dcterms:W3CDTF">2017-06-02T03:54:24Z</dcterms:modified>
</cp:coreProperties>
</file>