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37"/>
  </p:notesMasterIdLst>
  <p:sldIdLst>
    <p:sldId id="257" r:id="rId3"/>
    <p:sldId id="300" r:id="rId4"/>
    <p:sldId id="258" r:id="rId5"/>
    <p:sldId id="259" r:id="rId6"/>
    <p:sldId id="325" r:id="rId7"/>
    <p:sldId id="301" r:id="rId8"/>
    <p:sldId id="302" r:id="rId9"/>
    <p:sldId id="303" r:id="rId10"/>
    <p:sldId id="326" r:id="rId11"/>
    <p:sldId id="304" r:id="rId12"/>
    <p:sldId id="327" r:id="rId13"/>
    <p:sldId id="305" r:id="rId14"/>
    <p:sldId id="328" r:id="rId15"/>
    <p:sldId id="306" r:id="rId16"/>
    <p:sldId id="329" r:id="rId17"/>
    <p:sldId id="307" r:id="rId18"/>
    <p:sldId id="330" r:id="rId19"/>
    <p:sldId id="308" r:id="rId20"/>
    <p:sldId id="309" r:id="rId21"/>
    <p:sldId id="310" r:id="rId22"/>
    <p:sldId id="311" r:id="rId23"/>
    <p:sldId id="312" r:id="rId24"/>
    <p:sldId id="313" r:id="rId25"/>
    <p:sldId id="314" r:id="rId26"/>
    <p:sldId id="315" r:id="rId27"/>
    <p:sldId id="316" r:id="rId28"/>
    <p:sldId id="317" r:id="rId29"/>
    <p:sldId id="318" r:id="rId30"/>
    <p:sldId id="319" r:id="rId31"/>
    <p:sldId id="320" r:id="rId32"/>
    <p:sldId id="322" r:id="rId33"/>
    <p:sldId id="323" r:id="rId34"/>
    <p:sldId id="324" r:id="rId35"/>
    <p:sldId id="299"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ebecca Feuerlicht" initials="RF"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2" autoAdjust="0"/>
    <p:restoredTop sz="94660"/>
  </p:normalViewPr>
  <p:slideViewPr>
    <p:cSldViewPr snapToGrid="0">
      <p:cViewPr>
        <p:scale>
          <a:sx n="80" d="100"/>
          <a:sy n="80" d="100"/>
        </p:scale>
        <p:origin x="-804" y="-2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00ADE0-EC1A-403E-A7CE-C2FE1B7CE4E7}" type="datetimeFigureOut">
              <a:rPr lang="en-US" smtClean="0"/>
              <a:t>11/13/2016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F3D7C9-BC7D-4732-980F-532B9DA8ED91}" type="slidenum">
              <a:rPr lang="en-US" smtClean="0"/>
              <a:t>‹#›</a:t>
            </a:fld>
            <a:endParaRPr lang="en-US"/>
          </a:p>
        </p:txBody>
      </p:sp>
    </p:spTree>
    <p:extLst>
      <p:ext uri="{BB962C8B-B14F-4D97-AF65-F5344CB8AC3E}">
        <p14:creationId xmlns:p14="http://schemas.microsoft.com/office/powerpoint/2010/main" val="862375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5FF221-2DE8-4228-A103-DD96EBBB42BF}" type="slidenum">
              <a:rPr lang="en-US" smtClean="0"/>
              <a:t>22</a:t>
            </a:fld>
            <a:endParaRPr lang="en-US"/>
          </a:p>
        </p:txBody>
      </p:sp>
    </p:spTree>
    <p:extLst>
      <p:ext uri="{BB962C8B-B14F-4D97-AF65-F5344CB8AC3E}">
        <p14:creationId xmlns:p14="http://schemas.microsoft.com/office/powerpoint/2010/main" val="829024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19469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5280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
            <a:ext cx="27432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
            <a:ext cx="8026400" cy="61261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3849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1"/>
            <a:ext cx="10972800" cy="61261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6797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15163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869479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67660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122243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45721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12425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8759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277977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237607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581441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91796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
            <a:ext cx="27432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
            <a:ext cx="8026400" cy="61261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56538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1"/>
            <a:ext cx="10972800" cy="61261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02074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56967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79010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0901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16072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1215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7449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10038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black">
          <a:xfrm>
            <a:off x="711200" y="0"/>
            <a:ext cx="10871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Line 5"/>
          <p:cNvSpPr>
            <a:spLocks noChangeShapeType="1"/>
          </p:cNvSpPr>
          <p:nvPr userDrawn="1"/>
        </p:nvSpPr>
        <p:spPr bwMode="auto">
          <a:xfrm>
            <a:off x="711200" y="533400"/>
            <a:ext cx="10972800" cy="0"/>
          </a:xfrm>
          <a:prstGeom prst="line">
            <a:avLst/>
          </a:prstGeom>
          <a:noFill/>
          <a:ln w="38100">
            <a:solidFill>
              <a:srgbClr val="FFCC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a:solidFill>
                <a:srgbClr val="5F5F5F"/>
              </a:solidFill>
            </a:endParaRPr>
          </a:p>
        </p:txBody>
      </p:sp>
      <p:sp>
        <p:nvSpPr>
          <p:cNvPr id="4" name="Slide Number Placeholder 3"/>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E3837C60-A7DE-4FEF-9733-C8E5E6F796A9}" type="slidenum">
              <a:rPr lang="en-US">
                <a:solidFill>
                  <a:srgbClr val="5F5F5F">
                    <a:tint val="75000"/>
                  </a:srgbClr>
                </a:solidFill>
              </a:rPr>
              <a:pPr fontAlgn="base">
                <a:spcBef>
                  <a:spcPct val="0"/>
                </a:spcBef>
                <a:spcAft>
                  <a:spcPct val="0"/>
                </a:spcAft>
                <a:defRPr/>
              </a:pPr>
              <a:t>‹#›</a:t>
            </a:fld>
            <a:endParaRPr lang="en-US">
              <a:solidFill>
                <a:srgbClr val="5F5F5F">
                  <a:tint val="75000"/>
                </a:srgbClr>
              </a:solidFill>
            </a:endParaRPr>
          </a:p>
        </p:txBody>
      </p:sp>
    </p:spTree>
    <p:extLst>
      <p:ext uri="{BB962C8B-B14F-4D97-AF65-F5344CB8AC3E}">
        <p14:creationId xmlns:p14="http://schemas.microsoft.com/office/powerpoint/2010/main" val="3330039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hf hdr="0" dt="0"/>
  <p:txStyles>
    <p:titleStyle>
      <a:lvl1pPr algn="l" rtl="0" eaLnBrk="0" fontAlgn="base" hangingPunct="0">
        <a:spcBef>
          <a:spcPct val="0"/>
        </a:spcBef>
        <a:spcAft>
          <a:spcPct val="0"/>
        </a:spcAft>
        <a:defRPr kumimoji="1" sz="2000" b="1">
          <a:solidFill>
            <a:schemeClr val="tx2"/>
          </a:solidFill>
          <a:latin typeface="+mj-lt"/>
          <a:ea typeface="+mj-ea"/>
          <a:cs typeface="+mj-cs"/>
        </a:defRPr>
      </a:lvl1pPr>
      <a:lvl2pPr algn="l" rtl="0" eaLnBrk="0" fontAlgn="base" hangingPunct="0">
        <a:spcBef>
          <a:spcPct val="0"/>
        </a:spcBef>
        <a:spcAft>
          <a:spcPct val="0"/>
        </a:spcAft>
        <a:defRPr kumimoji="1" sz="2000" b="1">
          <a:solidFill>
            <a:schemeClr val="tx2"/>
          </a:solidFill>
          <a:latin typeface="Arial" charset="0"/>
        </a:defRPr>
      </a:lvl2pPr>
      <a:lvl3pPr algn="l" rtl="0" eaLnBrk="0" fontAlgn="base" hangingPunct="0">
        <a:spcBef>
          <a:spcPct val="0"/>
        </a:spcBef>
        <a:spcAft>
          <a:spcPct val="0"/>
        </a:spcAft>
        <a:defRPr kumimoji="1" sz="2000" b="1">
          <a:solidFill>
            <a:schemeClr val="tx2"/>
          </a:solidFill>
          <a:latin typeface="Arial" charset="0"/>
        </a:defRPr>
      </a:lvl3pPr>
      <a:lvl4pPr algn="l" rtl="0" eaLnBrk="0" fontAlgn="base" hangingPunct="0">
        <a:spcBef>
          <a:spcPct val="0"/>
        </a:spcBef>
        <a:spcAft>
          <a:spcPct val="0"/>
        </a:spcAft>
        <a:defRPr kumimoji="1" sz="2000" b="1">
          <a:solidFill>
            <a:schemeClr val="tx2"/>
          </a:solidFill>
          <a:latin typeface="Arial" charset="0"/>
        </a:defRPr>
      </a:lvl4pPr>
      <a:lvl5pPr algn="l" rtl="0" eaLnBrk="0" fontAlgn="base" hangingPunct="0">
        <a:spcBef>
          <a:spcPct val="0"/>
        </a:spcBef>
        <a:spcAft>
          <a:spcPct val="0"/>
        </a:spcAft>
        <a:defRPr kumimoji="1" sz="2000" b="1">
          <a:solidFill>
            <a:schemeClr val="tx2"/>
          </a:solidFill>
          <a:latin typeface="Arial" charset="0"/>
        </a:defRPr>
      </a:lvl5pPr>
      <a:lvl6pPr marL="457200" algn="l" rtl="0" fontAlgn="base">
        <a:spcBef>
          <a:spcPct val="0"/>
        </a:spcBef>
        <a:spcAft>
          <a:spcPct val="0"/>
        </a:spcAft>
        <a:defRPr kumimoji="1" sz="2000" b="1">
          <a:solidFill>
            <a:schemeClr val="tx2"/>
          </a:solidFill>
          <a:latin typeface="Arial" charset="0"/>
        </a:defRPr>
      </a:lvl6pPr>
      <a:lvl7pPr marL="914400" algn="l" rtl="0" fontAlgn="base">
        <a:spcBef>
          <a:spcPct val="0"/>
        </a:spcBef>
        <a:spcAft>
          <a:spcPct val="0"/>
        </a:spcAft>
        <a:defRPr kumimoji="1" sz="2000" b="1">
          <a:solidFill>
            <a:schemeClr val="tx2"/>
          </a:solidFill>
          <a:latin typeface="Arial" charset="0"/>
        </a:defRPr>
      </a:lvl7pPr>
      <a:lvl8pPr marL="1371600" algn="l" rtl="0" fontAlgn="base">
        <a:spcBef>
          <a:spcPct val="0"/>
        </a:spcBef>
        <a:spcAft>
          <a:spcPct val="0"/>
        </a:spcAft>
        <a:defRPr kumimoji="1" sz="2000" b="1">
          <a:solidFill>
            <a:schemeClr val="tx2"/>
          </a:solidFill>
          <a:latin typeface="Arial" charset="0"/>
        </a:defRPr>
      </a:lvl8pPr>
      <a:lvl9pPr marL="1828800" algn="l" rtl="0" fontAlgn="base">
        <a:spcBef>
          <a:spcPct val="0"/>
        </a:spcBef>
        <a:spcAft>
          <a:spcPct val="0"/>
        </a:spcAft>
        <a:defRPr kumimoji="1" sz="2000" b="1">
          <a:solidFill>
            <a:schemeClr val="tx2"/>
          </a:solidFill>
          <a:latin typeface="Arial" charset="0"/>
        </a:defRPr>
      </a:lvl9pPr>
    </p:titleStyle>
    <p:bodyStyle>
      <a:lvl1pPr marL="342900" indent="-342900" algn="l" rtl="0" eaLnBrk="0" fontAlgn="base" hangingPunct="0">
        <a:spcBef>
          <a:spcPct val="50000"/>
        </a:spcBef>
        <a:spcAft>
          <a:spcPct val="0"/>
        </a:spcAft>
        <a:buClr>
          <a:schemeClr val="tx2"/>
        </a:buClr>
        <a:buFont typeface="Wingdings 2" pitchFamily="18" charset="2"/>
        <a:buChar char="¿"/>
        <a:defRPr kumimoji="1" sz="2000">
          <a:solidFill>
            <a:schemeClr val="tx1"/>
          </a:solidFill>
          <a:latin typeface="+mn-lt"/>
          <a:ea typeface="+mn-ea"/>
          <a:cs typeface="+mn-cs"/>
        </a:defRPr>
      </a:lvl1pPr>
      <a:lvl2pPr marL="798513" indent="-284163" algn="l" rtl="0" eaLnBrk="0" fontAlgn="base" hangingPunct="0">
        <a:spcBef>
          <a:spcPct val="50000"/>
        </a:spcBef>
        <a:spcAft>
          <a:spcPct val="0"/>
        </a:spcAft>
        <a:buClr>
          <a:schemeClr val="tx2"/>
        </a:buClr>
        <a:buChar char="–"/>
        <a:defRPr kumimoji="1">
          <a:solidFill>
            <a:schemeClr val="tx1"/>
          </a:solidFill>
          <a:latin typeface="+mn-lt"/>
        </a:defRPr>
      </a:lvl2pPr>
      <a:lvl3pPr marL="1196975" indent="-284163" algn="l" rtl="0" eaLnBrk="0" fontAlgn="base" hangingPunct="0">
        <a:spcBef>
          <a:spcPct val="50000"/>
        </a:spcBef>
        <a:spcAft>
          <a:spcPct val="0"/>
        </a:spcAft>
        <a:buClr>
          <a:schemeClr val="tx2"/>
        </a:buClr>
        <a:buFont typeface="Wingdings" pitchFamily="2" charset="2"/>
        <a:buChar char="u"/>
        <a:defRPr kumimoji="1" sz="1600">
          <a:solidFill>
            <a:schemeClr val="tx1"/>
          </a:solidFill>
          <a:latin typeface="+mn-lt"/>
        </a:defRPr>
      </a:lvl3pPr>
      <a:lvl4pPr marL="1595438" indent="-284163" algn="l" rtl="0" eaLnBrk="0" fontAlgn="base" hangingPunct="0">
        <a:spcBef>
          <a:spcPct val="50000"/>
        </a:spcBef>
        <a:spcAft>
          <a:spcPct val="0"/>
        </a:spcAft>
        <a:buClr>
          <a:schemeClr val="tx2"/>
        </a:buClr>
        <a:buFont typeface="Wingdings" pitchFamily="2" charset="2"/>
        <a:buChar char="Ø"/>
        <a:defRPr kumimoji="1" sz="1600">
          <a:solidFill>
            <a:schemeClr val="tx1"/>
          </a:solidFill>
          <a:latin typeface="+mn-lt"/>
        </a:defRPr>
      </a:lvl4pPr>
      <a:lvl5pPr marL="1993900" indent="-284163" algn="l" rtl="0" eaLnBrk="0" fontAlgn="base" hangingPunct="0">
        <a:spcBef>
          <a:spcPct val="50000"/>
        </a:spcBef>
        <a:spcAft>
          <a:spcPct val="0"/>
        </a:spcAft>
        <a:buClr>
          <a:schemeClr val="tx2"/>
        </a:buClr>
        <a:buFont typeface="Wingdings 2" pitchFamily="18" charset="2"/>
        <a:buChar char="¿"/>
        <a:defRPr kumimoji="1" sz="1400">
          <a:solidFill>
            <a:schemeClr val="tx1"/>
          </a:solidFill>
          <a:latin typeface="+mn-lt"/>
        </a:defRPr>
      </a:lvl5pPr>
      <a:lvl6pPr marL="2451100" indent="-284163" algn="l" rtl="0" fontAlgn="base">
        <a:spcBef>
          <a:spcPct val="50000"/>
        </a:spcBef>
        <a:spcAft>
          <a:spcPct val="0"/>
        </a:spcAft>
        <a:buClr>
          <a:schemeClr val="tx2"/>
        </a:buClr>
        <a:buFont typeface="Wingdings 2" pitchFamily="18" charset="2"/>
        <a:buChar char="¿"/>
        <a:defRPr kumimoji="1" sz="1400">
          <a:solidFill>
            <a:schemeClr val="tx1"/>
          </a:solidFill>
          <a:latin typeface="+mn-lt"/>
        </a:defRPr>
      </a:lvl6pPr>
      <a:lvl7pPr marL="2908300" indent="-284163" algn="l" rtl="0" fontAlgn="base">
        <a:spcBef>
          <a:spcPct val="50000"/>
        </a:spcBef>
        <a:spcAft>
          <a:spcPct val="0"/>
        </a:spcAft>
        <a:buClr>
          <a:schemeClr val="tx2"/>
        </a:buClr>
        <a:buFont typeface="Wingdings 2" pitchFamily="18" charset="2"/>
        <a:buChar char="¿"/>
        <a:defRPr kumimoji="1" sz="1400">
          <a:solidFill>
            <a:schemeClr val="tx1"/>
          </a:solidFill>
          <a:latin typeface="+mn-lt"/>
        </a:defRPr>
      </a:lvl7pPr>
      <a:lvl8pPr marL="3365500" indent="-284163" algn="l" rtl="0" fontAlgn="base">
        <a:spcBef>
          <a:spcPct val="50000"/>
        </a:spcBef>
        <a:spcAft>
          <a:spcPct val="0"/>
        </a:spcAft>
        <a:buClr>
          <a:schemeClr val="tx2"/>
        </a:buClr>
        <a:buFont typeface="Wingdings 2" pitchFamily="18" charset="2"/>
        <a:buChar char="¿"/>
        <a:defRPr kumimoji="1" sz="1400">
          <a:solidFill>
            <a:schemeClr val="tx1"/>
          </a:solidFill>
          <a:latin typeface="+mn-lt"/>
        </a:defRPr>
      </a:lvl8pPr>
      <a:lvl9pPr marL="3822700" indent="-284163" algn="l" rtl="0" fontAlgn="base">
        <a:spcBef>
          <a:spcPct val="50000"/>
        </a:spcBef>
        <a:spcAft>
          <a:spcPct val="0"/>
        </a:spcAft>
        <a:buClr>
          <a:schemeClr val="tx2"/>
        </a:buClr>
        <a:buFont typeface="Wingdings 2" pitchFamily="18" charset="2"/>
        <a:buChar char="¿"/>
        <a:defRPr kumimoji="1"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black">
          <a:xfrm>
            <a:off x="711200" y="0"/>
            <a:ext cx="10871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Line 5"/>
          <p:cNvSpPr>
            <a:spLocks noChangeShapeType="1"/>
          </p:cNvSpPr>
          <p:nvPr userDrawn="1"/>
        </p:nvSpPr>
        <p:spPr bwMode="auto">
          <a:xfrm>
            <a:off x="711200" y="533400"/>
            <a:ext cx="10972800" cy="0"/>
          </a:xfrm>
          <a:prstGeom prst="line">
            <a:avLst/>
          </a:prstGeom>
          <a:noFill/>
          <a:ln w="38100">
            <a:solidFill>
              <a:srgbClr val="FFCC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800">
              <a:solidFill>
                <a:srgbClr val="5F5F5F"/>
              </a:solidFill>
            </a:endParaRPr>
          </a:p>
        </p:txBody>
      </p:sp>
      <p:sp>
        <p:nvSpPr>
          <p:cNvPr id="4" name="Slide Number Placeholder 3"/>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E3837C60-A7DE-4FEF-9733-C8E5E6F796A9}" type="slidenum">
              <a:rPr lang="en-US">
                <a:solidFill>
                  <a:srgbClr val="5F5F5F">
                    <a:tint val="75000"/>
                  </a:srgbClr>
                </a:solidFill>
              </a:rPr>
              <a:pPr fontAlgn="base">
                <a:spcBef>
                  <a:spcPct val="0"/>
                </a:spcBef>
                <a:spcAft>
                  <a:spcPct val="0"/>
                </a:spcAft>
                <a:defRPr/>
              </a:pPr>
              <a:t>‹#›</a:t>
            </a:fld>
            <a:endParaRPr lang="en-US">
              <a:solidFill>
                <a:srgbClr val="5F5F5F">
                  <a:tint val="75000"/>
                </a:srgbClr>
              </a:solidFill>
            </a:endParaRPr>
          </a:p>
        </p:txBody>
      </p:sp>
    </p:spTree>
    <p:extLst>
      <p:ext uri="{BB962C8B-B14F-4D97-AF65-F5344CB8AC3E}">
        <p14:creationId xmlns:p14="http://schemas.microsoft.com/office/powerpoint/2010/main" val="91204539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iming>
    <p:tnLst>
      <p:par>
        <p:cTn id="1" dur="indefinite" restart="never" nodeType="tmRoot"/>
      </p:par>
    </p:tnLst>
  </p:timing>
  <p:hf hdr="0" dt="0"/>
  <p:txStyles>
    <p:titleStyle>
      <a:lvl1pPr algn="l" rtl="0" eaLnBrk="0" fontAlgn="base" hangingPunct="0">
        <a:spcBef>
          <a:spcPct val="0"/>
        </a:spcBef>
        <a:spcAft>
          <a:spcPct val="0"/>
        </a:spcAft>
        <a:defRPr kumimoji="1" sz="2000" b="1">
          <a:solidFill>
            <a:schemeClr val="tx2"/>
          </a:solidFill>
          <a:latin typeface="+mj-lt"/>
          <a:ea typeface="+mj-ea"/>
          <a:cs typeface="+mj-cs"/>
        </a:defRPr>
      </a:lvl1pPr>
      <a:lvl2pPr algn="l" rtl="0" eaLnBrk="0" fontAlgn="base" hangingPunct="0">
        <a:spcBef>
          <a:spcPct val="0"/>
        </a:spcBef>
        <a:spcAft>
          <a:spcPct val="0"/>
        </a:spcAft>
        <a:defRPr kumimoji="1" sz="2000" b="1">
          <a:solidFill>
            <a:schemeClr val="tx2"/>
          </a:solidFill>
          <a:latin typeface="Arial" charset="0"/>
        </a:defRPr>
      </a:lvl2pPr>
      <a:lvl3pPr algn="l" rtl="0" eaLnBrk="0" fontAlgn="base" hangingPunct="0">
        <a:spcBef>
          <a:spcPct val="0"/>
        </a:spcBef>
        <a:spcAft>
          <a:spcPct val="0"/>
        </a:spcAft>
        <a:defRPr kumimoji="1" sz="2000" b="1">
          <a:solidFill>
            <a:schemeClr val="tx2"/>
          </a:solidFill>
          <a:latin typeface="Arial" charset="0"/>
        </a:defRPr>
      </a:lvl3pPr>
      <a:lvl4pPr algn="l" rtl="0" eaLnBrk="0" fontAlgn="base" hangingPunct="0">
        <a:spcBef>
          <a:spcPct val="0"/>
        </a:spcBef>
        <a:spcAft>
          <a:spcPct val="0"/>
        </a:spcAft>
        <a:defRPr kumimoji="1" sz="2000" b="1">
          <a:solidFill>
            <a:schemeClr val="tx2"/>
          </a:solidFill>
          <a:latin typeface="Arial" charset="0"/>
        </a:defRPr>
      </a:lvl4pPr>
      <a:lvl5pPr algn="l" rtl="0" eaLnBrk="0" fontAlgn="base" hangingPunct="0">
        <a:spcBef>
          <a:spcPct val="0"/>
        </a:spcBef>
        <a:spcAft>
          <a:spcPct val="0"/>
        </a:spcAft>
        <a:defRPr kumimoji="1" sz="2000" b="1">
          <a:solidFill>
            <a:schemeClr val="tx2"/>
          </a:solidFill>
          <a:latin typeface="Arial" charset="0"/>
        </a:defRPr>
      </a:lvl5pPr>
      <a:lvl6pPr marL="457200" algn="l" rtl="0" fontAlgn="base">
        <a:spcBef>
          <a:spcPct val="0"/>
        </a:spcBef>
        <a:spcAft>
          <a:spcPct val="0"/>
        </a:spcAft>
        <a:defRPr kumimoji="1" sz="2000" b="1">
          <a:solidFill>
            <a:schemeClr val="tx2"/>
          </a:solidFill>
          <a:latin typeface="Arial" charset="0"/>
        </a:defRPr>
      </a:lvl6pPr>
      <a:lvl7pPr marL="914400" algn="l" rtl="0" fontAlgn="base">
        <a:spcBef>
          <a:spcPct val="0"/>
        </a:spcBef>
        <a:spcAft>
          <a:spcPct val="0"/>
        </a:spcAft>
        <a:defRPr kumimoji="1" sz="2000" b="1">
          <a:solidFill>
            <a:schemeClr val="tx2"/>
          </a:solidFill>
          <a:latin typeface="Arial" charset="0"/>
        </a:defRPr>
      </a:lvl7pPr>
      <a:lvl8pPr marL="1371600" algn="l" rtl="0" fontAlgn="base">
        <a:spcBef>
          <a:spcPct val="0"/>
        </a:spcBef>
        <a:spcAft>
          <a:spcPct val="0"/>
        </a:spcAft>
        <a:defRPr kumimoji="1" sz="2000" b="1">
          <a:solidFill>
            <a:schemeClr val="tx2"/>
          </a:solidFill>
          <a:latin typeface="Arial" charset="0"/>
        </a:defRPr>
      </a:lvl8pPr>
      <a:lvl9pPr marL="1828800" algn="l" rtl="0" fontAlgn="base">
        <a:spcBef>
          <a:spcPct val="0"/>
        </a:spcBef>
        <a:spcAft>
          <a:spcPct val="0"/>
        </a:spcAft>
        <a:defRPr kumimoji="1" sz="2000" b="1">
          <a:solidFill>
            <a:schemeClr val="tx2"/>
          </a:solidFill>
          <a:latin typeface="Arial" charset="0"/>
        </a:defRPr>
      </a:lvl9pPr>
    </p:titleStyle>
    <p:bodyStyle>
      <a:lvl1pPr marL="342900" indent="-342900" algn="l" rtl="0" eaLnBrk="0" fontAlgn="base" hangingPunct="0">
        <a:spcBef>
          <a:spcPct val="50000"/>
        </a:spcBef>
        <a:spcAft>
          <a:spcPct val="0"/>
        </a:spcAft>
        <a:buClr>
          <a:schemeClr val="tx2"/>
        </a:buClr>
        <a:buFont typeface="Wingdings 2" pitchFamily="18" charset="2"/>
        <a:buChar char="¿"/>
        <a:defRPr kumimoji="1" sz="2000">
          <a:solidFill>
            <a:schemeClr val="tx1"/>
          </a:solidFill>
          <a:latin typeface="+mn-lt"/>
          <a:ea typeface="+mn-ea"/>
          <a:cs typeface="+mn-cs"/>
        </a:defRPr>
      </a:lvl1pPr>
      <a:lvl2pPr marL="798513" indent="-284163" algn="l" rtl="0" eaLnBrk="0" fontAlgn="base" hangingPunct="0">
        <a:spcBef>
          <a:spcPct val="50000"/>
        </a:spcBef>
        <a:spcAft>
          <a:spcPct val="0"/>
        </a:spcAft>
        <a:buClr>
          <a:schemeClr val="tx2"/>
        </a:buClr>
        <a:buChar char="–"/>
        <a:defRPr kumimoji="1">
          <a:solidFill>
            <a:schemeClr val="tx1"/>
          </a:solidFill>
          <a:latin typeface="+mn-lt"/>
        </a:defRPr>
      </a:lvl2pPr>
      <a:lvl3pPr marL="1196975" indent="-284163" algn="l" rtl="0" eaLnBrk="0" fontAlgn="base" hangingPunct="0">
        <a:spcBef>
          <a:spcPct val="50000"/>
        </a:spcBef>
        <a:spcAft>
          <a:spcPct val="0"/>
        </a:spcAft>
        <a:buClr>
          <a:schemeClr val="tx2"/>
        </a:buClr>
        <a:buFont typeface="Wingdings" pitchFamily="2" charset="2"/>
        <a:buChar char="u"/>
        <a:defRPr kumimoji="1" sz="1600">
          <a:solidFill>
            <a:schemeClr val="tx1"/>
          </a:solidFill>
          <a:latin typeface="+mn-lt"/>
        </a:defRPr>
      </a:lvl3pPr>
      <a:lvl4pPr marL="1595438" indent="-284163" algn="l" rtl="0" eaLnBrk="0" fontAlgn="base" hangingPunct="0">
        <a:spcBef>
          <a:spcPct val="50000"/>
        </a:spcBef>
        <a:spcAft>
          <a:spcPct val="0"/>
        </a:spcAft>
        <a:buClr>
          <a:schemeClr val="tx2"/>
        </a:buClr>
        <a:buFont typeface="Wingdings" pitchFamily="2" charset="2"/>
        <a:buChar char="Ø"/>
        <a:defRPr kumimoji="1" sz="1600">
          <a:solidFill>
            <a:schemeClr val="tx1"/>
          </a:solidFill>
          <a:latin typeface="+mn-lt"/>
        </a:defRPr>
      </a:lvl4pPr>
      <a:lvl5pPr marL="1993900" indent="-284163" algn="l" rtl="0" eaLnBrk="0" fontAlgn="base" hangingPunct="0">
        <a:spcBef>
          <a:spcPct val="50000"/>
        </a:spcBef>
        <a:spcAft>
          <a:spcPct val="0"/>
        </a:spcAft>
        <a:buClr>
          <a:schemeClr val="tx2"/>
        </a:buClr>
        <a:buFont typeface="Wingdings 2" pitchFamily="18" charset="2"/>
        <a:buChar char="¿"/>
        <a:defRPr kumimoji="1" sz="1400">
          <a:solidFill>
            <a:schemeClr val="tx1"/>
          </a:solidFill>
          <a:latin typeface="+mn-lt"/>
        </a:defRPr>
      </a:lvl5pPr>
      <a:lvl6pPr marL="2451100" indent="-284163" algn="l" rtl="0" fontAlgn="base">
        <a:spcBef>
          <a:spcPct val="50000"/>
        </a:spcBef>
        <a:spcAft>
          <a:spcPct val="0"/>
        </a:spcAft>
        <a:buClr>
          <a:schemeClr val="tx2"/>
        </a:buClr>
        <a:buFont typeface="Wingdings 2" pitchFamily="18" charset="2"/>
        <a:buChar char="¿"/>
        <a:defRPr kumimoji="1" sz="1400">
          <a:solidFill>
            <a:schemeClr val="tx1"/>
          </a:solidFill>
          <a:latin typeface="+mn-lt"/>
        </a:defRPr>
      </a:lvl6pPr>
      <a:lvl7pPr marL="2908300" indent="-284163" algn="l" rtl="0" fontAlgn="base">
        <a:spcBef>
          <a:spcPct val="50000"/>
        </a:spcBef>
        <a:spcAft>
          <a:spcPct val="0"/>
        </a:spcAft>
        <a:buClr>
          <a:schemeClr val="tx2"/>
        </a:buClr>
        <a:buFont typeface="Wingdings 2" pitchFamily="18" charset="2"/>
        <a:buChar char="¿"/>
        <a:defRPr kumimoji="1" sz="1400">
          <a:solidFill>
            <a:schemeClr val="tx1"/>
          </a:solidFill>
          <a:latin typeface="+mn-lt"/>
        </a:defRPr>
      </a:lvl7pPr>
      <a:lvl8pPr marL="3365500" indent="-284163" algn="l" rtl="0" fontAlgn="base">
        <a:spcBef>
          <a:spcPct val="50000"/>
        </a:spcBef>
        <a:spcAft>
          <a:spcPct val="0"/>
        </a:spcAft>
        <a:buClr>
          <a:schemeClr val="tx2"/>
        </a:buClr>
        <a:buFont typeface="Wingdings 2" pitchFamily="18" charset="2"/>
        <a:buChar char="¿"/>
        <a:defRPr kumimoji="1" sz="1400">
          <a:solidFill>
            <a:schemeClr val="tx1"/>
          </a:solidFill>
          <a:latin typeface="+mn-lt"/>
        </a:defRPr>
      </a:lvl8pPr>
      <a:lvl9pPr marL="3822700" indent="-284163" algn="l" rtl="0" fontAlgn="base">
        <a:spcBef>
          <a:spcPct val="50000"/>
        </a:spcBef>
        <a:spcAft>
          <a:spcPct val="0"/>
        </a:spcAft>
        <a:buClr>
          <a:schemeClr val="tx2"/>
        </a:buClr>
        <a:buFont typeface="Wingdings 2" pitchFamily="18" charset="2"/>
        <a:buChar char="¿"/>
        <a:defRPr kumimoji="1"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3"/>
          <p:cNvSpPr>
            <a:spLocks noGrp="1" noChangeArrowheads="1"/>
          </p:cNvSpPr>
          <p:nvPr>
            <p:ph type="ctrTitle"/>
          </p:nvPr>
        </p:nvSpPr>
        <p:spPr>
          <a:xfrm>
            <a:off x="1828801" y="564747"/>
            <a:ext cx="8299048" cy="4706074"/>
          </a:xfrm>
          <a:noFill/>
        </p:spPr>
        <p:txBody>
          <a:bodyPr/>
          <a:lstStyle/>
          <a:p>
            <a:pPr algn="ctr" eaLnBrk="1" hangingPunct="1"/>
            <a:r>
              <a:rPr lang="en-US" altLang="en-US" sz="3200" dirty="0">
                <a:solidFill>
                  <a:srgbClr val="000000"/>
                </a:solidFill>
              </a:rPr>
              <a:t>Self-Generation Incentive Program (</a:t>
            </a:r>
            <a:r>
              <a:rPr lang="en-US" altLang="en-US" sz="3200" dirty="0" smtClean="0">
                <a:solidFill>
                  <a:srgbClr val="000000"/>
                </a:solidFill>
              </a:rPr>
              <a:t>SGIP)</a:t>
            </a:r>
            <a:br>
              <a:rPr lang="en-US" altLang="en-US" sz="3200" dirty="0" smtClean="0">
                <a:solidFill>
                  <a:srgbClr val="000000"/>
                </a:solidFill>
              </a:rPr>
            </a:br>
            <a:r>
              <a:rPr lang="en-US" altLang="en-US" sz="1400" dirty="0" smtClean="0">
                <a:solidFill>
                  <a:srgbClr val="000000"/>
                </a:solidFill>
              </a:rPr>
              <a:t/>
            </a:r>
            <a:br>
              <a:rPr lang="en-US" altLang="en-US" sz="1400" dirty="0" smtClean="0">
                <a:solidFill>
                  <a:srgbClr val="000000"/>
                </a:solidFill>
              </a:rPr>
            </a:br>
            <a:r>
              <a:rPr lang="en-US" altLang="en-US" sz="1400" dirty="0" smtClean="0">
                <a:solidFill>
                  <a:srgbClr val="000000"/>
                </a:solidFill>
              </a:rPr>
              <a:t/>
            </a:r>
            <a:br>
              <a:rPr lang="en-US" altLang="en-US" sz="1400" dirty="0" smtClean="0">
                <a:solidFill>
                  <a:srgbClr val="000000"/>
                </a:solidFill>
              </a:rPr>
            </a:br>
            <a:r>
              <a:rPr lang="en-US" altLang="en-US" sz="3200" dirty="0" smtClean="0">
                <a:solidFill>
                  <a:srgbClr val="000000"/>
                </a:solidFill>
              </a:rPr>
              <a:t>Quarterly Workshop</a:t>
            </a:r>
            <a:r>
              <a:rPr lang="en-US" altLang="en-US" sz="1400" dirty="0" smtClean="0">
                <a:solidFill>
                  <a:srgbClr val="000000"/>
                </a:solidFill>
              </a:rPr>
              <a:t/>
            </a:r>
            <a:br>
              <a:rPr lang="en-US" altLang="en-US" sz="1400" dirty="0" smtClean="0">
                <a:solidFill>
                  <a:srgbClr val="000000"/>
                </a:solidFill>
              </a:rPr>
            </a:br>
            <a:r>
              <a:rPr lang="en-US" altLang="en-US" sz="1200" dirty="0" smtClean="0">
                <a:solidFill>
                  <a:srgbClr val="000000"/>
                </a:solidFill>
              </a:rPr>
              <a:t/>
            </a:r>
            <a:br>
              <a:rPr lang="en-US" altLang="en-US" sz="1200" dirty="0" smtClean="0">
                <a:solidFill>
                  <a:srgbClr val="000000"/>
                </a:solidFill>
              </a:rPr>
            </a:br>
            <a:r>
              <a:rPr lang="en-US" altLang="en-US" i="1" dirty="0">
                <a:solidFill>
                  <a:srgbClr val="000000"/>
                </a:solidFill>
              </a:rPr>
              <a:t/>
            </a:r>
            <a:br>
              <a:rPr lang="en-US" altLang="en-US" i="1" dirty="0">
                <a:solidFill>
                  <a:srgbClr val="000000"/>
                </a:solidFill>
              </a:rPr>
            </a:br>
            <a:r>
              <a:rPr lang="en-US" altLang="en-US" i="1" dirty="0">
                <a:solidFill>
                  <a:srgbClr val="000000"/>
                </a:solidFill>
              </a:rPr>
              <a:t>Monday, November 14, 2016</a:t>
            </a:r>
            <a:br>
              <a:rPr lang="en-US" altLang="en-US" i="1" dirty="0">
                <a:solidFill>
                  <a:srgbClr val="000000"/>
                </a:solidFill>
              </a:rPr>
            </a:br>
            <a:r>
              <a:rPr lang="en-US" altLang="en-US" i="1" dirty="0">
                <a:solidFill>
                  <a:srgbClr val="000000"/>
                </a:solidFill>
              </a:rPr>
              <a:t>PG&amp;E’s </a:t>
            </a:r>
            <a:r>
              <a:rPr lang="en-US" i="1" dirty="0">
                <a:solidFill>
                  <a:srgbClr val="000000"/>
                </a:solidFill>
              </a:rPr>
              <a:t>Pacific Energy Center, San Francisco, CA</a:t>
            </a:r>
            <a:r>
              <a:rPr lang="en-US" altLang="en-US" i="1" dirty="0" smtClean="0">
                <a:solidFill>
                  <a:srgbClr val="000000"/>
                </a:solidFill>
              </a:rPr>
              <a:t/>
            </a:r>
            <a:br>
              <a:rPr lang="en-US" altLang="en-US" i="1" dirty="0" smtClean="0">
                <a:solidFill>
                  <a:srgbClr val="000000"/>
                </a:solidFill>
              </a:rPr>
            </a:br>
            <a:r>
              <a:rPr lang="en-US" altLang="en-US" i="1" dirty="0" smtClean="0">
                <a:solidFill>
                  <a:srgbClr val="000000"/>
                </a:solidFill>
              </a:rPr>
              <a:t/>
            </a:r>
            <a:br>
              <a:rPr lang="en-US" altLang="en-US" i="1" dirty="0" smtClean="0">
                <a:solidFill>
                  <a:srgbClr val="000000"/>
                </a:solidFill>
              </a:rPr>
            </a:br>
            <a:r>
              <a:rPr lang="en-US" altLang="en-US" i="1" dirty="0" smtClean="0">
                <a:solidFill>
                  <a:srgbClr val="000000"/>
                </a:solidFill>
              </a:rPr>
              <a:t/>
            </a:r>
            <a:br>
              <a:rPr lang="en-US" altLang="en-US" i="1" dirty="0" smtClean="0">
                <a:solidFill>
                  <a:srgbClr val="000000"/>
                </a:solidFill>
              </a:rPr>
            </a:br>
            <a:r>
              <a:rPr lang="en-US" altLang="en-US" sz="1600" i="1" dirty="0" smtClean="0">
                <a:solidFill>
                  <a:srgbClr val="000000"/>
                </a:solidFill>
              </a:rPr>
              <a:t>Hosted </a:t>
            </a:r>
            <a:r>
              <a:rPr lang="en-US" altLang="en-US" sz="1600" i="1" dirty="0">
                <a:solidFill>
                  <a:srgbClr val="000000"/>
                </a:solidFill>
              </a:rPr>
              <a:t>by </a:t>
            </a:r>
            <a:r>
              <a:rPr lang="en-US" altLang="en-US" sz="1600" i="1" dirty="0" smtClean="0">
                <a:solidFill>
                  <a:srgbClr val="000000"/>
                </a:solidFill>
              </a:rPr>
              <a:t>Pacific </a:t>
            </a:r>
            <a:r>
              <a:rPr lang="en-US" altLang="en-US" sz="1600" i="1" dirty="0">
                <a:solidFill>
                  <a:srgbClr val="000000"/>
                </a:solidFill>
              </a:rPr>
              <a:t>Gas &amp; Electric Company (PG&amp;E), SoCalGas, Southern California Edison (SCE), </a:t>
            </a:r>
            <a:r>
              <a:rPr lang="en-US" altLang="en-US" sz="1600" i="1" dirty="0" smtClean="0">
                <a:solidFill>
                  <a:srgbClr val="000000"/>
                </a:solidFill>
              </a:rPr>
              <a:t>and </a:t>
            </a:r>
            <a:r>
              <a:rPr lang="en-US" altLang="en-US" sz="1600" i="1" dirty="0">
                <a:solidFill>
                  <a:srgbClr val="000000"/>
                </a:solidFill>
              </a:rPr>
              <a:t>Center for Sustainable Energy (CSE)</a:t>
            </a:r>
            <a:r>
              <a:rPr lang="en-US" altLang="en-US" sz="1600" b="0" i="1" dirty="0">
                <a:solidFill>
                  <a:schemeClr val="tx1"/>
                </a:solidFill>
              </a:rPr>
              <a:t/>
            </a:r>
            <a:br>
              <a:rPr lang="en-US" altLang="en-US" sz="1600" b="0" i="1" dirty="0">
                <a:solidFill>
                  <a:schemeClr val="tx1"/>
                </a:solidFill>
              </a:rPr>
            </a:br>
            <a:r>
              <a:rPr lang="en-US" altLang="en-US" sz="1600" b="0" i="1" dirty="0">
                <a:solidFill>
                  <a:schemeClr val="tx1"/>
                </a:solidFill>
              </a:rPr>
              <a:t/>
            </a:r>
            <a:br>
              <a:rPr lang="en-US" altLang="en-US" sz="1600" b="0" i="1" dirty="0">
                <a:solidFill>
                  <a:schemeClr val="tx1"/>
                </a:solidFill>
              </a:rPr>
            </a:br>
            <a:endParaRPr lang="en-US" altLang="en-US" sz="1600" b="0" i="1" dirty="0">
              <a:solidFill>
                <a:schemeClr val="tx1"/>
              </a:solidFill>
            </a:endParaRPr>
          </a:p>
        </p:txBody>
      </p:sp>
      <p:pic>
        <p:nvPicPr>
          <p:cNvPr id="1433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34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341"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793479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7" y="1121011"/>
            <a:ext cx="11084393"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000000"/>
                </a:solidFill>
              </a:rPr>
              <a:t>Q4: </a:t>
            </a:r>
            <a:r>
              <a:rPr lang="en-US" sz="2400" b="1" dirty="0">
                <a:solidFill>
                  <a:srgbClr val="000000"/>
                </a:solidFill>
              </a:rPr>
              <a:t>Are there any industry challenges that prohibit you from finishing a project</a:t>
            </a:r>
            <a:r>
              <a:rPr lang="en-US" sz="2400" b="1" dirty="0" smtClean="0">
                <a:solidFill>
                  <a:srgbClr val="000000"/>
                </a:solidFill>
              </a:rPr>
              <a:t>?</a:t>
            </a: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r>
              <a:rPr lang="en-US" altLang="en-US" sz="2200" b="1" dirty="0" smtClean="0">
                <a:solidFill>
                  <a:srgbClr val="000000"/>
                </a:solidFill>
              </a:rPr>
              <a:t>Responses:</a:t>
            </a:r>
          </a:p>
          <a:p>
            <a:pPr lvl="1" eaLnBrk="1" fontAlgn="base" hangingPunct="1">
              <a:spcBef>
                <a:spcPct val="0"/>
              </a:spcBef>
              <a:spcAft>
                <a:spcPct val="0"/>
              </a:spcAft>
            </a:pPr>
            <a:endParaRPr lang="en-US" altLang="en-US" sz="2400" b="1" dirty="0" smtClean="0">
              <a:solidFill>
                <a:srgbClr val="000000"/>
              </a:solidFill>
            </a:endParaRP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Applicant data can be hard to get</a:t>
            </a: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Code inspectors unfamiliarity with SGIP</a:t>
            </a:r>
          </a:p>
          <a:p>
            <a:pPr marL="577850" lvl="1" indent="-342900" eaLnBrk="1" fontAlgn="base" hangingPunct="1">
              <a:spcBef>
                <a:spcPct val="0"/>
              </a:spcBef>
              <a:spcAft>
                <a:spcPct val="0"/>
              </a:spcAft>
              <a:buFont typeface="Arial" panose="020B0604020202020204" pitchFamily="34" charset="0"/>
              <a:buChar char="•"/>
            </a:pPr>
            <a:r>
              <a:rPr lang="en-US" altLang="en-US" sz="2400" dirty="0">
                <a:solidFill>
                  <a:srgbClr val="000000"/>
                </a:solidFill>
              </a:rPr>
              <a:t>Interconnection process </a:t>
            </a: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Permitting</a:t>
            </a:r>
            <a:endParaRPr lang="en-US" altLang="en-US" sz="2400" dirty="0">
              <a:solidFill>
                <a:srgbClr val="000000"/>
              </a:solidFill>
            </a:endParaRP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Regulatory issues</a:t>
            </a:r>
          </a:p>
          <a:p>
            <a:pPr marL="577850" lvl="1" indent="-342900" eaLnBrk="1" fontAlgn="base" hangingPunct="1">
              <a:spcBef>
                <a:spcPct val="0"/>
              </a:spcBef>
              <a:spcAft>
                <a:spcPct val="0"/>
              </a:spcAft>
              <a:buFont typeface="Arial" panose="020B0604020202020204" pitchFamily="34" charset="0"/>
              <a:buChar char="•"/>
            </a:pPr>
            <a:endParaRPr lang="en-US" altLang="en-US" sz="2400" b="1" dirty="0">
              <a:solidFill>
                <a:srgbClr val="000000"/>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11496473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7" y="844012"/>
            <a:ext cx="11084393"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000000"/>
                </a:solidFill>
              </a:rPr>
              <a:t>Q4: </a:t>
            </a:r>
            <a:r>
              <a:rPr lang="en-US" sz="2400" b="1" dirty="0">
                <a:solidFill>
                  <a:srgbClr val="000000"/>
                </a:solidFill>
              </a:rPr>
              <a:t>Are there any industry challenges that prohibit you from finishing a project</a:t>
            </a:r>
            <a:r>
              <a:rPr lang="en-US" sz="2400" b="1" dirty="0" smtClean="0">
                <a:solidFill>
                  <a:srgbClr val="000000"/>
                </a:solidFill>
              </a:rPr>
              <a:t>?</a:t>
            </a: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r>
              <a:rPr lang="en-US" altLang="en-US" sz="2200" b="1" dirty="0" smtClean="0">
                <a:solidFill>
                  <a:srgbClr val="000000"/>
                </a:solidFill>
              </a:rPr>
              <a:t>Responses:</a:t>
            </a:r>
          </a:p>
          <a:p>
            <a:pPr lvl="1" eaLnBrk="1" fontAlgn="base" hangingPunct="1">
              <a:spcBef>
                <a:spcPct val="0"/>
              </a:spcBef>
              <a:spcAft>
                <a:spcPct val="0"/>
              </a:spcAft>
            </a:pPr>
            <a:endParaRPr lang="en-US" altLang="en-US" sz="2400" b="1" dirty="0">
              <a:solidFill>
                <a:srgbClr val="000000"/>
              </a:solidFill>
            </a:endParaRPr>
          </a:p>
          <a:p>
            <a:pPr lvl="1" eaLnBrk="1" fontAlgn="base" hangingPunct="1">
              <a:spcBef>
                <a:spcPct val="0"/>
              </a:spcBef>
              <a:spcAft>
                <a:spcPct val="0"/>
              </a:spcAft>
            </a:pPr>
            <a:r>
              <a:rPr lang="en-US" sz="2000" dirty="0" smtClean="0">
                <a:solidFill>
                  <a:schemeClr val="tx1">
                    <a:lumMod val="50000"/>
                  </a:schemeClr>
                </a:solidFill>
              </a:rPr>
              <a:t>“The </a:t>
            </a:r>
            <a:r>
              <a:rPr lang="en-US" sz="2000" dirty="0">
                <a:solidFill>
                  <a:schemeClr val="tx1">
                    <a:lumMod val="50000"/>
                  </a:schemeClr>
                </a:solidFill>
              </a:rPr>
              <a:t>biggest challenge is the cost of the batteries which is why the SGIP program can make a tremendous difference, if it ran smoothly and could be relied on for the rebate. The past year has created a great deal of frustration in our </a:t>
            </a:r>
            <a:r>
              <a:rPr lang="en-US" sz="2000" dirty="0" smtClean="0">
                <a:solidFill>
                  <a:schemeClr val="tx1">
                    <a:lumMod val="50000"/>
                  </a:schemeClr>
                </a:solidFill>
              </a:rPr>
              <a:t>customers”</a:t>
            </a:r>
          </a:p>
          <a:p>
            <a:pPr lvl="1" eaLnBrk="1" fontAlgn="base" hangingPunct="1">
              <a:spcBef>
                <a:spcPct val="0"/>
              </a:spcBef>
              <a:spcAft>
                <a:spcPct val="0"/>
              </a:spcAft>
            </a:pPr>
            <a:endParaRPr lang="en-US" altLang="en-US" sz="2000" dirty="0">
              <a:solidFill>
                <a:schemeClr val="tx1">
                  <a:lumMod val="50000"/>
                </a:schemeClr>
              </a:solidFill>
            </a:endParaRPr>
          </a:p>
          <a:p>
            <a:pPr lvl="1" eaLnBrk="1" fontAlgn="base" hangingPunct="1">
              <a:spcBef>
                <a:spcPct val="0"/>
              </a:spcBef>
              <a:spcAft>
                <a:spcPct val="0"/>
              </a:spcAft>
            </a:pPr>
            <a:r>
              <a:rPr lang="en-US" sz="2000" dirty="0" smtClean="0">
                <a:solidFill>
                  <a:schemeClr val="tx1">
                    <a:lumMod val="50000"/>
                  </a:schemeClr>
                </a:solidFill>
              </a:rPr>
              <a:t>“Data </a:t>
            </a:r>
            <a:r>
              <a:rPr lang="en-US" sz="2000" dirty="0">
                <a:solidFill>
                  <a:schemeClr val="tx1">
                    <a:lumMod val="50000"/>
                  </a:schemeClr>
                </a:solidFill>
              </a:rPr>
              <a:t>is often a problem. </a:t>
            </a:r>
            <a:r>
              <a:rPr lang="en-US" sz="2000" dirty="0" smtClean="0">
                <a:solidFill>
                  <a:schemeClr val="tx1">
                    <a:lumMod val="50000"/>
                  </a:schemeClr>
                </a:solidFill>
              </a:rPr>
              <a:t>The </a:t>
            </a:r>
            <a:r>
              <a:rPr lang="en-US" sz="2000" dirty="0">
                <a:solidFill>
                  <a:schemeClr val="tx1">
                    <a:lumMod val="50000"/>
                  </a:schemeClr>
                </a:solidFill>
              </a:rPr>
              <a:t>billing statements for customers on NEM rate plans now provide almost zero useful information, other than the bill amount and total kWh consumed. Developers need all of the information normally present on bills for the host customer's OAS -- rate plan name, price structure, and energy &amp; demand charges, broken down by TOU time period where applicable. (2) </a:t>
            </a:r>
            <a:r>
              <a:rPr lang="en-US" sz="2000" dirty="0" smtClean="0">
                <a:solidFill>
                  <a:schemeClr val="tx1">
                    <a:lumMod val="50000"/>
                  </a:schemeClr>
                </a:solidFill>
              </a:rPr>
              <a:t>Reporting results.”</a:t>
            </a:r>
            <a:endParaRPr lang="en-US" altLang="en-US" sz="2000" dirty="0">
              <a:solidFill>
                <a:schemeClr val="tx1">
                  <a:lumMod val="50000"/>
                </a:scheme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38354983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748334" y="726131"/>
            <a:ext cx="10984375"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000000"/>
                </a:solidFill>
              </a:rPr>
              <a:t>Q5: </a:t>
            </a:r>
            <a:r>
              <a:rPr lang="en-US" sz="2400" b="1" dirty="0">
                <a:solidFill>
                  <a:srgbClr val="000000"/>
                </a:solidFill>
              </a:rPr>
              <a:t>Are your customer prospects aware of all of the features, products, and services that the regional program administrators offer? If not, where do they get their information? Where do you get your information</a:t>
            </a:r>
            <a:r>
              <a:rPr lang="en-US" sz="2400" b="1" dirty="0" smtClean="0">
                <a:solidFill>
                  <a:srgbClr val="000000"/>
                </a:solidFill>
              </a:rPr>
              <a:t>?</a:t>
            </a: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r>
              <a:rPr lang="en-US" altLang="en-US" sz="2400" b="1" dirty="0" smtClean="0">
                <a:solidFill>
                  <a:srgbClr val="000000"/>
                </a:solidFill>
              </a:rPr>
              <a:t>Responses</a:t>
            </a:r>
            <a:r>
              <a:rPr lang="en-US" altLang="en-US" sz="2400" b="1" dirty="0" smtClean="0">
                <a:solidFill>
                  <a:srgbClr val="000000"/>
                </a:solidFill>
              </a:rPr>
              <a:t>:</a:t>
            </a:r>
          </a:p>
          <a:p>
            <a:pPr lvl="1" eaLnBrk="1" fontAlgn="base" hangingPunct="1">
              <a:spcBef>
                <a:spcPct val="0"/>
              </a:spcBef>
              <a:spcAft>
                <a:spcPct val="0"/>
              </a:spcAft>
            </a:pPr>
            <a:endParaRPr lang="en-US" altLang="en-US" sz="2200" b="1" dirty="0" smtClean="0">
              <a:solidFill>
                <a:srgbClr val="000000"/>
              </a:solidFill>
            </a:endParaRPr>
          </a:p>
          <a:p>
            <a:pPr marL="406400" lvl="1" indent="-17145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PAs? Unsure of their roles</a:t>
            </a:r>
          </a:p>
          <a:p>
            <a:pPr marL="406400" lvl="1" indent="-17145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Not aware of other programs available</a:t>
            </a:r>
          </a:p>
          <a:p>
            <a:pPr marL="406400" lvl="1" indent="-17145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Websites</a:t>
            </a:r>
          </a:p>
          <a:p>
            <a:pPr marL="406400" lvl="1" indent="-17145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CPUC website</a:t>
            </a:r>
          </a:p>
          <a:p>
            <a:pPr marL="406400" lvl="1" indent="-17145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SGIP Handbook</a:t>
            </a:r>
          </a:p>
          <a:p>
            <a:pPr marL="406400" lvl="1" indent="-171450" eaLnBrk="1" fontAlgn="base" hangingPunct="1">
              <a:spcBef>
                <a:spcPct val="0"/>
              </a:spcBef>
              <a:spcAft>
                <a:spcPct val="0"/>
              </a:spcAft>
              <a:buFont typeface="Arial" panose="020B0604020202020204" pitchFamily="34" charset="0"/>
              <a:buChar char="•"/>
            </a:pPr>
            <a:endParaRPr lang="en-US" altLang="en-US" sz="1200" b="1" dirty="0" smtClean="0">
              <a:solidFill>
                <a:srgbClr val="000000"/>
              </a:solidFill>
            </a:endParaRPr>
          </a:p>
          <a:p>
            <a:pPr marL="406400" lvl="1" indent="-171450" eaLnBrk="1" fontAlgn="base" hangingPunct="1">
              <a:spcBef>
                <a:spcPct val="0"/>
              </a:spcBef>
              <a:spcAft>
                <a:spcPct val="0"/>
              </a:spcAft>
              <a:buFont typeface="Arial" panose="020B0604020202020204" pitchFamily="34" charset="0"/>
              <a:buChar char="•"/>
            </a:pPr>
            <a:endParaRPr lang="en-US" altLang="en-US" sz="1200" b="1" dirty="0">
              <a:solidFill>
                <a:srgbClr val="000000"/>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26619444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748334" y="833852"/>
            <a:ext cx="10984375" cy="4585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000000"/>
                </a:solidFill>
              </a:rPr>
              <a:t>Q5: </a:t>
            </a:r>
            <a:r>
              <a:rPr lang="en-US" sz="2400" b="1" dirty="0">
                <a:solidFill>
                  <a:srgbClr val="000000"/>
                </a:solidFill>
              </a:rPr>
              <a:t>Are your customer prospects aware of all of the features, products, and services that the regional program administrators offer? If not, where do they get their information? Where do you get your information</a:t>
            </a:r>
            <a:r>
              <a:rPr lang="en-US" sz="2400" b="1" dirty="0" smtClean="0">
                <a:solidFill>
                  <a:srgbClr val="000000"/>
                </a:solidFill>
              </a:rPr>
              <a:t>?</a:t>
            </a: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r>
              <a:rPr lang="en-US" altLang="en-US" sz="2200" b="1" dirty="0" smtClean="0">
                <a:solidFill>
                  <a:srgbClr val="000000"/>
                </a:solidFill>
              </a:rPr>
              <a:t>Responses:</a:t>
            </a:r>
          </a:p>
          <a:p>
            <a:pPr lvl="1" eaLnBrk="1" fontAlgn="base" hangingPunct="1">
              <a:spcBef>
                <a:spcPct val="0"/>
              </a:spcBef>
              <a:spcAft>
                <a:spcPct val="0"/>
              </a:spcAft>
            </a:pPr>
            <a:endParaRPr lang="en-US" altLang="en-US" sz="1200" b="1" dirty="0">
              <a:solidFill>
                <a:srgbClr val="000000"/>
              </a:solidFill>
            </a:endParaRPr>
          </a:p>
          <a:p>
            <a:pPr lvl="1" eaLnBrk="1" fontAlgn="base" hangingPunct="1">
              <a:spcBef>
                <a:spcPct val="0"/>
              </a:spcBef>
              <a:spcAft>
                <a:spcPct val="0"/>
              </a:spcAft>
            </a:pPr>
            <a:r>
              <a:rPr lang="en-US" altLang="en-US" sz="2000" dirty="0" smtClean="0">
                <a:solidFill>
                  <a:srgbClr val="000000"/>
                </a:solidFill>
              </a:rPr>
              <a:t>“</a:t>
            </a:r>
            <a:r>
              <a:rPr lang="en-US" sz="2000" dirty="0">
                <a:solidFill>
                  <a:srgbClr val="000000"/>
                </a:solidFill>
              </a:rPr>
              <a:t>Our customers rely on us to navigate SGIP. We get our information from the Handbook, websites, workshops and CPUC proceedings</a:t>
            </a:r>
            <a:r>
              <a:rPr lang="en-US" sz="2000" dirty="0" smtClean="0">
                <a:solidFill>
                  <a:srgbClr val="000000"/>
                </a:solidFill>
              </a:rPr>
              <a:t>.”</a:t>
            </a:r>
          </a:p>
          <a:p>
            <a:pPr lvl="1" eaLnBrk="1" fontAlgn="base" hangingPunct="1">
              <a:spcBef>
                <a:spcPct val="0"/>
              </a:spcBef>
              <a:spcAft>
                <a:spcPct val="0"/>
              </a:spcAft>
            </a:pPr>
            <a:endParaRPr lang="en-US" altLang="en-US" sz="2000" dirty="0">
              <a:solidFill>
                <a:srgbClr val="000000"/>
              </a:solidFill>
            </a:endParaRPr>
          </a:p>
          <a:p>
            <a:pPr lvl="1" eaLnBrk="1" fontAlgn="base" hangingPunct="1">
              <a:spcBef>
                <a:spcPct val="0"/>
              </a:spcBef>
              <a:spcAft>
                <a:spcPct val="0"/>
              </a:spcAft>
            </a:pPr>
            <a:r>
              <a:rPr lang="en-US" altLang="en-US" sz="2000" dirty="0" smtClean="0">
                <a:solidFill>
                  <a:srgbClr val="000000"/>
                </a:solidFill>
              </a:rPr>
              <a:t>“</a:t>
            </a:r>
            <a:r>
              <a:rPr lang="en-US" sz="2000" dirty="0" smtClean="0">
                <a:solidFill>
                  <a:srgbClr val="000000"/>
                </a:solidFill>
              </a:rPr>
              <a:t>CALSEIA</a:t>
            </a:r>
            <a:r>
              <a:rPr lang="en-US" sz="2000" dirty="0">
                <a:solidFill>
                  <a:srgbClr val="000000"/>
                </a:solidFill>
              </a:rPr>
              <a:t>, </a:t>
            </a:r>
            <a:r>
              <a:rPr lang="en-US" sz="2000" dirty="0" smtClean="0">
                <a:solidFill>
                  <a:srgbClr val="000000"/>
                </a:solidFill>
              </a:rPr>
              <a:t>conferences”</a:t>
            </a:r>
          </a:p>
          <a:p>
            <a:pPr lvl="1" eaLnBrk="1" fontAlgn="base" hangingPunct="1">
              <a:spcBef>
                <a:spcPct val="0"/>
              </a:spcBef>
              <a:spcAft>
                <a:spcPct val="0"/>
              </a:spcAft>
            </a:pPr>
            <a:endParaRPr lang="en-US" altLang="en-US" sz="2000" dirty="0">
              <a:solidFill>
                <a:srgbClr val="000000"/>
              </a:solidFill>
            </a:endParaRPr>
          </a:p>
          <a:p>
            <a:pPr lvl="1" eaLnBrk="1" fontAlgn="base" hangingPunct="1">
              <a:spcBef>
                <a:spcPct val="0"/>
              </a:spcBef>
              <a:spcAft>
                <a:spcPct val="0"/>
              </a:spcAft>
            </a:pPr>
            <a:r>
              <a:rPr lang="en-US" altLang="en-US" sz="2000" dirty="0" smtClean="0">
                <a:solidFill>
                  <a:srgbClr val="000000"/>
                </a:solidFill>
              </a:rPr>
              <a:t>“</a:t>
            </a:r>
            <a:r>
              <a:rPr lang="en-US" sz="2000" dirty="0">
                <a:solidFill>
                  <a:srgbClr val="000000"/>
                </a:solidFill>
              </a:rPr>
              <a:t>Are customers are generally not aware of all that the PAs can offer. They get their information from billing inserts and from the utility web-sites. The latter are often very </a:t>
            </a:r>
            <a:r>
              <a:rPr lang="en-US" sz="2000" dirty="0" smtClean="0">
                <a:solidFill>
                  <a:srgbClr val="000000"/>
                </a:solidFill>
              </a:rPr>
              <a:t>confusing.”</a:t>
            </a:r>
            <a:endParaRPr lang="en-US" altLang="en-US" sz="2000" dirty="0">
              <a:solidFill>
                <a:srgbClr val="000000"/>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5998265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672177" y="1108754"/>
            <a:ext cx="10984375"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000000"/>
                </a:solidFill>
              </a:rPr>
              <a:t>Q6: </a:t>
            </a:r>
            <a:r>
              <a:rPr lang="en-US" sz="2400" b="1" dirty="0">
                <a:solidFill>
                  <a:srgbClr val="000000"/>
                </a:solidFill>
              </a:rPr>
              <a:t>Are there any communications channels we (Program Administrators) should be leveraging to promote SGIP? If so, please provide more information.</a:t>
            </a: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r>
              <a:rPr lang="en-US" altLang="en-US" sz="2200" b="1" dirty="0" smtClean="0">
                <a:solidFill>
                  <a:srgbClr val="000000"/>
                </a:solidFill>
              </a:rPr>
              <a:t>Responses:</a:t>
            </a:r>
          </a:p>
          <a:p>
            <a:pPr lvl="1" eaLnBrk="1" fontAlgn="base" hangingPunct="1">
              <a:spcBef>
                <a:spcPct val="0"/>
              </a:spcBef>
              <a:spcAft>
                <a:spcPct val="0"/>
              </a:spcAft>
            </a:pPr>
            <a:endParaRPr lang="en-US" altLang="en-US" sz="1200" b="1" dirty="0" smtClean="0">
              <a:solidFill>
                <a:srgbClr val="000000"/>
              </a:solidFill>
            </a:endParaRP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News outlets</a:t>
            </a: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Print ads</a:t>
            </a: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Radio</a:t>
            </a: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NGOs and non-profits</a:t>
            </a: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Not needed if incentives are gone in minutes</a:t>
            </a:r>
          </a:p>
          <a:p>
            <a:pPr lvl="1" eaLnBrk="1" fontAlgn="base" hangingPunct="1">
              <a:spcBef>
                <a:spcPct val="0"/>
              </a:spcBef>
              <a:spcAft>
                <a:spcPct val="0"/>
              </a:spcAft>
            </a:pPr>
            <a:endParaRPr lang="en-US" altLang="en-US" sz="2400" b="1" dirty="0">
              <a:solidFill>
                <a:srgbClr val="000000"/>
              </a:solidFill>
            </a:endParaRPr>
          </a:p>
        </p:txBody>
      </p:sp>
      <p:sp>
        <p:nvSpPr>
          <p:cNvPr id="8" name="Rectangle 7"/>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22773301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672177" y="831755"/>
            <a:ext cx="10984375"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000000"/>
                </a:solidFill>
              </a:rPr>
              <a:t>Q6: </a:t>
            </a:r>
            <a:r>
              <a:rPr lang="en-US" sz="2400" b="1" dirty="0">
                <a:solidFill>
                  <a:srgbClr val="000000"/>
                </a:solidFill>
              </a:rPr>
              <a:t>Are there any communications channels we (Program Administrators) should be leveraging to promote SGIP? If so, please provide more information.</a:t>
            </a: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r>
              <a:rPr lang="en-US" altLang="en-US" sz="2200" b="1" dirty="0" smtClean="0">
                <a:solidFill>
                  <a:srgbClr val="000000"/>
                </a:solidFill>
              </a:rPr>
              <a:t>Responses:</a:t>
            </a:r>
          </a:p>
          <a:p>
            <a:pPr lvl="1" eaLnBrk="1" fontAlgn="base" hangingPunct="1">
              <a:spcBef>
                <a:spcPct val="0"/>
              </a:spcBef>
              <a:spcAft>
                <a:spcPct val="0"/>
              </a:spcAft>
            </a:pPr>
            <a:endParaRPr lang="en-US" altLang="en-US" sz="1200" b="1" dirty="0">
              <a:solidFill>
                <a:srgbClr val="000000"/>
              </a:solidFill>
            </a:endParaRPr>
          </a:p>
          <a:p>
            <a:pPr lvl="1" eaLnBrk="1" fontAlgn="base" hangingPunct="1">
              <a:spcBef>
                <a:spcPct val="0"/>
              </a:spcBef>
              <a:spcAft>
                <a:spcPct val="0"/>
              </a:spcAft>
            </a:pPr>
            <a:r>
              <a:rPr lang="en-US" altLang="en-US" sz="2000" dirty="0" smtClean="0">
                <a:solidFill>
                  <a:srgbClr val="000000"/>
                </a:solidFill>
              </a:rPr>
              <a:t>“</a:t>
            </a:r>
            <a:r>
              <a:rPr lang="en-US" sz="2000" dirty="0">
                <a:solidFill>
                  <a:srgbClr val="000000"/>
                </a:solidFill>
              </a:rPr>
              <a:t>No. The demand for his program far outstrips supply. The focus should be on getting it out there...no need for </a:t>
            </a:r>
            <a:r>
              <a:rPr lang="en-US" sz="2000" dirty="0" smtClean="0">
                <a:solidFill>
                  <a:srgbClr val="000000"/>
                </a:solidFill>
              </a:rPr>
              <a:t>Marketing</a:t>
            </a:r>
            <a:r>
              <a:rPr lang="en-US" sz="2000" dirty="0">
                <a:solidFill>
                  <a:srgbClr val="000000"/>
                </a:solidFill>
              </a:rPr>
              <a:t>, the industry is taking care of </a:t>
            </a:r>
            <a:r>
              <a:rPr lang="en-US" sz="2000" dirty="0" smtClean="0">
                <a:solidFill>
                  <a:srgbClr val="000000"/>
                </a:solidFill>
              </a:rPr>
              <a:t>his”</a:t>
            </a:r>
          </a:p>
          <a:p>
            <a:pPr lvl="1" eaLnBrk="1" fontAlgn="base" hangingPunct="1">
              <a:spcBef>
                <a:spcPct val="0"/>
              </a:spcBef>
              <a:spcAft>
                <a:spcPct val="0"/>
              </a:spcAft>
            </a:pPr>
            <a:endParaRPr lang="en-US" altLang="en-US" sz="2000" dirty="0">
              <a:solidFill>
                <a:srgbClr val="000000"/>
              </a:solidFill>
            </a:endParaRPr>
          </a:p>
          <a:p>
            <a:pPr lvl="1" eaLnBrk="1" fontAlgn="base" hangingPunct="1">
              <a:spcBef>
                <a:spcPct val="0"/>
              </a:spcBef>
              <a:spcAft>
                <a:spcPct val="0"/>
              </a:spcAft>
            </a:pPr>
            <a:r>
              <a:rPr lang="en-US" altLang="en-US" sz="2000" dirty="0" smtClean="0">
                <a:solidFill>
                  <a:srgbClr val="000000"/>
                </a:solidFill>
              </a:rPr>
              <a:t>“</a:t>
            </a:r>
            <a:r>
              <a:rPr lang="en-US" sz="2000" dirty="0">
                <a:solidFill>
                  <a:srgbClr val="000000"/>
                </a:solidFill>
              </a:rPr>
              <a:t>First priority is to problems solve the billing/credit and data </a:t>
            </a:r>
            <a:r>
              <a:rPr lang="en-US" sz="2000" dirty="0" smtClean="0">
                <a:solidFill>
                  <a:srgbClr val="000000"/>
                </a:solidFill>
              </a:rPr>
              <a:t>issues.”</a:t>
            </a:r>
            <a:endParaRPr lang="en-US" sz="2000" dirty="0" smtClean="0">
              <a:solidFill>
                <a:srgbClr val="000000"/>
              </a:solidFill>
            </a:endParaRPr>
          </a:p>
          <a:p>
            <a:pPr lvl="1" eaLnBrk="1" fontAlgn="base" hangingPunct="1">
              <a:spcBef>
                <a:spcPct val="0"/>
              </a:spcBef>
              <a:spcAft>
                <a:spcPct val="0"/>
              </a:spcAft>
            </a:pPr>
            <a:endParaRPr lang="en-US" altLang="en-US" sz="2000" dirty="0">
              <a:solidFill>
                <a:srgbClr val="000000"/>
              </a:solidFill>
            </a:endParaRPr>
          </a:p>
          <a:p>
            <a:pPr lvl="1" eaLnBrk="1" fontAlgn="base" hangingPunct="1">
              <a:spcBef>
                <a:spcPct val="0"/>
              </a:spcBef>
              <a:spcAft>
                <a:spcPct val="0"/>
              </a:spcAft>
            </a:pPr>
            <a:r>
              <a:rPr lang="en-US" altLang="en-US" sz="2000" dirty="0" smtClean="0">
                <a:solidFill>
                  <a:srgbClr val="000000"/>
                </a:solidFill>
              </a:rPr>
              <a:t>“</a:t>
            </a:r>
            <a:r>
              <a:rPr lang="en-US" sz="2000" dirty="0">
                <a:solidFill>
                  <a:srgbClr val="000000"/>
                </a:solidFill>
              </a:rPr>
              <a:t>I believe the developer community will perform all of the promotion that the SGIP program (and budget) can handle. I would recommend waiting to see how quickly the next two incentive steps of the SGIP are subscribed before committing any resources to promote the program more broadly</a:t>
            </a:r>
            <a:r>
              <a:rPr lang="en-US" sz="2000" dirty="0" smtClean="0">
                <a:solidFill>
                  <a:srgbClr val="000000"/>
                </a:solidFill>
              </a:rPr>
              <a:t>.”</a:t>
            </a:r>
            <a:endParaRPr lang="en-US" altLang="en-US" sz="2000" dirty="0">
              <a:solidFill>
                <a:srgbClr val="000000"/>
              </a:solidFill>
            </a:endParaRPr>
          </a:p>
        </p:txBody>
      </p:sp>
      <p:sp>
        <p:nvSpPr>
          <p:cNvPr id="8" name="Rectangle 7"/>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23126994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788579" y="885051"/>
            <a:ext cx="10705885"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000000"/>
                </a:solidFill>
              </a:rPr>
              <a:t>Q7: </a:t>
            </a:r>
            <a:r>
              <a:rPr lang="en-US" sz="2400" b="1" dirty="0">
                <a:solidFill>
                  <a:srgbClr val="000000"/>
                </a:solidFill>
              </a:rPr>
              <a:t>What other questions do you have and how can Program Administrators better support you?</a:t>
            </a: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r>
              <a:rPr lang="en-US" altLang="en-US" sz="2200" b="1" dirty="0" smtClean="0">
                <a:solidFill>
                  <a:srgbClr val="000000"/>
                </a:solidFill>
              </a:rPr>
              <a:t>Responses: </a:t>
            </a:r>
            <a:endParaRPr lang="en-US" altLang="en-US" sz="2200" b="1" dirty="0" smtClean="0">
              <a:solidFill>
                <a:srgbClr val="000000"/>
              </a:solidFill>
            </a:endParaRPr>
          </a:p>
          <a:p>
            <a:pPr lvl="1" eaLnBrk="1" fontAlgn="base" hangingPunct="1">
              <a:spcBef>
                <a:spcPct val="0"/>
              </a:spcBef>
              <a:spcAft>
                <a:spcPct val="0"/>
              </a:spcAft>
            </a:pPr>
            <a:endParaRPr lang="en-US" altLang="en-US" sz="1200" b="1" dirty="0">
              <a:solidFill>
                <a:srgbClr val="000000"/>
              </a:solidFill>
            </a:endParaRPr>
          </a:p>
          <a:p>
            <a:pPr marL="520700" lvl="1" indent="-285750" eaLnBrk="1" fontAlgn="base" hangingPunct="1">
              <a:spcBef>
                <a:spcPct val="0"/>
              </a:spcBef>
              <a:spcAft>
                <a:spcPct val="0"/>
              </a:spcAft>
              <a:buFont typeface="Arial" panose="020B0604020202020204" pitchFamily="34" charset="0"/>
              <a:buChar char="•"/>
            </a:pPr>
            <a:r>
              <a:rPr lang="en-US" altLang="en-US" sz="2400" dirty="0">
                <a:solidFill>
                  <a:schemeClr val="bg2">
                    <a:lumMod val="10000"/>
                  </a:schemeClr>
                </a:solidFill>
              </a:rPr>
              <a:t>Fix the online submission process</a:t>
            </a:r>
          </a:p>
          <a:p>
            <a:pPr marL="520700" lvl="1" indent="-285750" eaLnBrk="1" fontAlgn="base" hangingPunct="1">
              <a:spcBef>
                <a:spcPct val="0"/>
              </a:spcBef>
              <a:spcAft>
                <a:spcPct val="0"/>
              </a:spcAft>
              <a:buFont typeface="Arial" panose="020B0604020202020204" pitchFamily="34" charset="0"/>
              <a:buChar char="•"/>
            </a:pPr>
            <a:r>
              <a:rPr lang="en-US" altLang="en-US" sz="2400" dirty="0">
                <a:solidFill>
                  <a:schemeClr val="bg2">
                    <a:lumMod val="10000"/>
                  </a:schemeClr>
                </a:solidFill>
              </a:rPr>
              <a:t>More communications with stakeholders</a:t>
            </a:r>
          </a:p>
          <a:p>
            <a:pPr marL="520700" lvl="1" indent="-285750" eaLnBrk="1" fontAlgn="base" hangingPunct="1">
              <a:spcBef>
                <a:spcPct val="0"/>
              </a:spcBef>
              <a:spcAft>
                <a:spcPct val="0"/>
              </a:spcAft>
              <a:buFont typeface="Arial" panose="020B0604020202020204" pitchFamily="34" charset="0"/>
              <a:buChar char="•"/>
            </a:pPr>
            <a:r>
              <a:rPr lang="en-US" altLang="en-US" sz="2400" dirty="0" smtClean="0">
                <a:solidFill>
                  <a:schemeClr val="bg2">
                    <a:lumMod val="10000"/>
                  </a:schemeClr>
                </a:solidFill>
              </a:rPr>
              <a:t>Outreach to low income, immigrant communities</a:t>
            </a:r>
          </a:p>
          <a:p>
            <a:pPr marL="520700" lvl="1" indent="-285750" eaLnBrk="1" fontAlgn="base" hangingPunct="1">
              <a:spcBef>
                <a:spcPct val="0"/>
              </a:spcBef>
              <a:spcAft>
                <a:spcPct val="0"/>
              </a:spcAft>
              <a:buFont typeface="Arial" panose="020B0604020202020204" pitchFamily="34" charset="0"/>
              <a:buChar char="•"/>
            </a:pPr>
            <a:r>
              <a:rPr lang="en-US" altLang="en-US" sz="2400" dirty="0" smtClean="0">
                <a:solidFill>
                  <a:schemeClr val="bg2">
                    <a:lumMod val="10000"/>
                  </a:schemeClr>
                </a:solidFill>
              </a:rPr>
              <a:t>Target community fairs like EVs</a:t>
            </a:r>
          </a:p>
          <a:p>
            <a:pPr marL="520700" lvl="1" indent="-285750" eaLnBrk="1" fontAlgn="base" hangingPunct="1">
              <a:spcBef>
                <a:spcPct val="0"/>
              </a:spcBef>
              <a:spcAft>
                <a:spcPct val="0"/>
              </a:spcAft>
              <a:buFont typeface="Arial" panose="020B0604020202020204" pitchFamily="34" charset="0"/>
              <a:buChar char="•"/>
            </a:pPr>
            <a:r>
              <a:rPr lang="en-US" altLang="en-US" sz="2400" dirty="0" smtClean="0">
                <a:solidFill>
                  <a:schemeClr val="bg2">
                    <a:lumMod val="10000"/>
                  </a:schemeClr>
                </a:solidFill>
              </a:rPr>
              <a:t>Use budget for online and subscription based ads (such as Netflix)</a:t>
            </a:r>
          </a:p>
          <a:p>
            <a:pPr marL="520700" lvl="1" indent="-285750" eaLnBrk="1" fontAlgn="base" hangingPunct="1">
              <a:spcBef>
                <a:spcPct val="0"/>
              </a:spcBef>
              <a:spcAft>
                <a:spcPct val="0"/>
              </a:spcAft>
              <a:buFont typeface="Arial" panose="020B0604020202020204" pitchFamily="34" charset="0"/>
              <a:buChar char="•"/>
            </a:pPr>
            <a:r>
              <a:rPr lang="en-US" altLang="en-US" sz="2400" dirty="0" smtClean="0">
                <a:solidFill>
                  <a:schemeClr val="bg2">
                    <a:lumMod val="10000"/>
                  </a:schemeClr>
                </a:solidFill>
              </a:rPr>
              <a:t>Nothing</a:t>
            </a:r>
            <a:endParaRPr lang="en-US" altLang="en-US" sz="2400" dirty="0">
              <a:solidFill>
                <a:schemeClr val="bg2">
                  <a:lumMod val="10000"/>
                </a:schemeClr>
              </a:solidFill>
            </a:endParaRPr>
          </a:p>
          <a:p>
            <a:pPr lvl="1" eaLnBrk="1" fontAlgn="base" hangingPunct="1">
              <a:spcBef>
                <a:spcPct val="0"/>
              </a:spcBef>
              <a:spcAft>
                <a:spcPct val="0"/>
              </a:spcAft>
            </a:pPr>
            <a:endParaRPr lang="en-US" altLang="en-US" dirty="0">
              <a:solidFill>
                <a:srgbClr val="000000"/>
              </a:solidFill>
            </a:endParaRPr>
          </a:p>
          <a:p>
            <a:pPr lvl="1" eaLnBrk="1" fontAlgn="base" hangingPunct="1">
              <a:spcBef>
                <a:spcPct val="0"/>
              </a:spcBef>
              <a:spcAft>
                <a:spcPct val="0"/>
              </a:spcAft>
            </a:pPr>
            <a:endParaRPr lang="en-US" altLang="en-US" dirty="0">
              <a:solidFill>
                <a:srgbClr val="000000"/>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9103034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788579" y="730807"/>
            <a:ext cx="10705885" cy="5293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000000"/>
                </a:solidFill>
              </a:rPr>
              <a:t>Q7: </a:t>
            </a:r>
            <a:r>
              <a:rPr lang="en-US" sz="2400" b="1" dirty="0">
                <a:solidFill>
                  <a:srgbClr val="000000"/>
                </a:solidFill>
              </a:rPr>
              <a:t>What other questions do you have and how can Program Administrators better support you?</a:t>
            </a: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r>
              <a:rPr lang="en-US" altLang="en-US" sz="2200" b="1" dirty="0" smtClean="0">
                <a:solidFill>
                  <a:srgbClr val="000000"/>
                </a:solidFill>
              </a:rPr>
              <a:t>Responses: </a:t>
            </a:r>
            <a:endParaRPr lang="en-US" altLang="en-US" sz="2200" b="1" dirty="0" smtClean="0">
              <a:solidFill>
                <a:srgbClr val="000000"/>
              </a:solidFill>
            </a:endParaRPr>
          </a:p>
          <a:p>
            <a:pPr lvl="1" eaLnBrk="1" fontAlgn="base" hangingPunct="1">
              <a:spcBef>
                <a:spcPct val="0"/>
              </a:spcBef>
              <a:spcAft>
                <a:spcPct val="0"/>
              </a:spcAft>
            </a:pPr>
            <a:endParaRPr lang="en-US" altLang="en-US" sz="1200" b="1" dirty="0">
              <a:solidFill>
                <a:srgbClr val="000000"/>
              </a:solidFill>
            </a:endParaRPr>
          </a:p>
          <a:p>
            <a:pPr lvl="1" eaLnBrk="1" fontAlgn="base" hangingPunct="1">
              <a:spcBef>
                <a:spcPct val="0"/>
              </a:spcBef>
              <a:spcAft>
                <a:spcPct val="0"/>
              </a:spcAft>
            </a:pPr>
            <a:r>
              <a:rPr lang="en-US" altLang="en-US" dirty="0" smtClean="0">
                <a:solidFill>
                  <a:schemeClr val="tx1">
                    <a:lumMod val="50000"/>
                  </a:schemeClr>
                </a:solidFill>
              </a:rPr>
              <a:t>“</a:t>
            </a:r>
            <a:r>
              <a:rPr lang="en-US" dirty="0">
                <a:solidFill>
                  <a:schemeClr val="tx1">
                    <a:lumMod val="50000"/>
                  </a:schemeClr>
                </a:solidFill>
              </a:rPr>
              <a:t>Primary issue is how to best ensure that program is restarted soon so we have reasonable likelihood of securing reservations in time to support financing before expiration of federal wind energy tax credits</a:t>
            </a:r>
            <a:r>
              <a:rPr lang="en-US" dirty="0" smtClean="0">
                <a:solidFill>
                  <a:schemeClr val="tx1">
                    <a:lumMod val="50000"/>
                  </a:schemeClr>
                </a:solidFill>
              </a:rPr>
              <a:t>.”</a:t>
            </a:r>
          </a:p>
          <a:p>
            <a:pPr lvl="1" eaLnBrk="1" fontAlgn="base" hangingPunct="1">
              <a:spcBef>
                <a:spcPct val="0"/>
              </a:spcBef>
              <a:spcAft>
                <a:spcPct val="0"/>
              </a:spcAft>
            </a:pPr>
            <a:endParaRPr lang="en-US" altLang="en-US" dirty="0">
              <a:solidFill>
                <a:schemeClr val="tx1">
                  <a:lumMod val="50000"/>
                </a:schemeClr>
              </a:solidFill>
            </a:endParaRPr>
          </a:p>
          <a:p>
            <a:pPr lvl="1" eaLnBrk="1" fontAlgn="base" hangingPunct="1">
              <a:spcBef>
                <a:spcPct val="0"/>
              </a:spcBef>
              <a:spcAft>
                <a:spcPct val="0"/>
              </a:spcAft>
            </a:pPr>
            <a:r>
              <a:rPr lang="en-US" altLang="en-US" dirty="0" smtClean="0">
                <a:solidFill>
                  <a:schemeClr val="tx1">
                    <a:lumMod val="50000"/>
                  </a:schemeClr>
                </a:solidFill>
              </a:rPr>
              <a:t>“</a:t>
            </a:r>
            <a:r>
              <a:rPr lang="en-US" dirty="0">
                <a:solidFill>
                  <a:schemeClr val="tx1">
                    <a:lumMod val="50000"/>
                  </a:schemeClr>
                </a:solidFill>
              </a:rPr>
              <a:t>Better and much more frequent communication with stakeholders. Make sure they understand who </a:t>
            </a:r>
            <a:r>
              <a:rPr lang="en-US" dirty="0" smtClean="0">
                <a:solidFill>
                  <a:schemeClr val="tx1">
                    <a:lumMod val="50000"/>
                  </a:schemeClr>
                </a:solidFill>
              </a:rPr>
              <a:t>does </a:t>
            </a:r>
            <a:r>
              <a:rPr lang="en-US" dirty="0">
                <a:solidFill>
                  <a:schemeClr val="tx1">
                    <a:lumMod val="50000"/>
                  </a:schemeClr>
                </a:solidFill>
              </a:rPr>
              <a:t>what, how to best get in touch when there are questions, etc</a:t>
            </a:r>
            <a:r>
              <a:rPr lang="en-US" dirty="0" smtClean="0">
                <a:solidFill>
                  <a:schemeClr val="tx1">
                    <a:lumMod val="50000"/>
                  </a:schemeClr>
                </a:solidFill>
              </a:rPr>
              <a:t>.”</a:t>
            </a:r>
          </a:p>
          <a:p>
            <a:pPr lvl="1" eaLnBrk="1" fontAlgn="base" hangingPunct="1">
              <a:spcBef>
                <a:spcPct val="0"/>
              </a:spcBef>
              <a:spcAft>
                <a:spcPct val="0"/>
              </a:spcAft>
            </a:pPr>
            <a:endParaRPr lang="en-US" altLang="en-US" dirty="0">
              <a:solidFill>
                <a:schemeClr val="tx1">
                  <a:lumMod val="50000"/>
                </a:schemeClr>
              </a:solidFill>
            </a:endParaRPr>
          </a:p>
          <a:p>
            <a:pPr lvl="1" eaLnBrk="1" fontAlgn="base" hangingPunct="1">
              <a:spcBef>
                <a:spcPct val="0"/>
              </a:spcBef>
              <a:spcAft>
                <a:spcPct val="0"/>
              </a:spcAft>
            </a:pPr>
            <a:r>
              <a:rPr lang="en-US" altLang="en-US" dirty="0" smtClean="0">
                <a:solidFill>
                  <a:schemeClr val="tx1">
                    <a:lumMod val="50000"/>
                  </a:schemeClr>
                </a:solidFill>
              </a:rPr>
              <a:t>“</a:t>
            </a:r>
            <a:r>
              <a:rPr lang="en-US" dirty="0">
                <a:solidFill>
                  <a:schemeClr val="tx1">
                    <a:lumMod val="50000"/>
                  </a:schemeClr>
                </a:solidFill>
              </a:rPr>
              <a:t>Updating the online submission process would be a huge step </a:t>
            </a:r>
            <a:r>
              <a:rPr lang="en-US" dirty="0" smtClean="0">
                <a:solidFill>
                  <a:schemeClr val="tx1">
                    <a:lumMod val="50000"/>
                  </a:schemeClr>
                </a:solidFill>
              </a:rPr>
              <a:t>forward.”</a:t>
            </a:r>
          </a:p>
          <a:p>
            <a:pPr lvl="1" eaLnBrk="1" fontAlgn="base" hangingPunct="1">
              <a:spcBef>
                <a:spcPct val="0"/>
              </a:spcBef>
              <a:spcAft>
                <a:spcPct val="0"/>
              </a:spcAft>
            </a:pPr>
            <a:endParaRPr lang="en-US" dirty="0">
              <a:solidFill>
                <a:schemeClr val="tx1">
                  <a:lumMod val="50000"/>
                </a:schemeClr>
              </a:solidFill>
            </a:endParaRPr>
          </a:p>
          <a:p>
            <a:pPr lvl="1" eaLnBrk="1" fontAlgn="base" hangingPunct="1">
              <a:spcBef>
                <a:spcPct val="0"/>
              </a:spcBef>
              <a:spcAft>
                <a:spcPct val="0"/>
              </a:spcAft>
            </a:pPr>
            <a:r>
              <a:rPr lang="en-US" dirty="0" smtClean="0">
                <a:solidFill>
                  <a:schemeClr val="tx1">
                    <a:lumMod val="50000"/>
                  </a:schemeClr>
                </a:solidFill>
              </a:rPr>
              <a:t>“</a:t>
            </a:r>
            <a:r>
              <a:rPr lang="en-US" dirty="0">
                <a:solidFill>
                  <a:schemeClr val="tx1">
                    <a:lumMod val="50000"/>
                  </a:schemeClr>
                </a:solidFill>
              </a:rPr>
              <a:t>PAs have always been responsive. Just need to get the program rolling. Examples in the handbook are most helpful for making sure we know how to correctly crunch the numbers when ITC is added</a:t>
            </a:r>
            <a:r>
              <a:rPr lang="en-US" dirty="0" smtClean="0">
                <a:solidFill>
                  <a:schemeClr val="tx1">
                    <a:lumMod val="50000"/>
                  </a:schemeClr>
                </a:solidFill>
              </a:rPr>
              <a:t>.”</a:t>
            </a:r>
          </a:p>
          <a:p>
            <a:pPr lvl="1" eaLnBrk="1" fontAlgn="base" hangingPunct="1">
              <a:spcBef>
                <a:spcPct val="0"/>
              </a:spcBef>
              <a:spcAft>
                <a:spcPct val="0"/>
              </a:spcAft>
            </a:pPr>
            <a:endParaRPr lang="en-US" altLang="en-US" dirty="0">
              <a:solidFill>
                <a:srgbClr val="000000"/>
              </a:solidFill>
            </a:endParaRPr>
          </a:p>
          <a:p>
            <a:pPr lvl="1" eaLnBrk="1" fontAlgn="base" hangingPunct="1">
              <a:spcBef>
                <a:spcPct val="0"/>
              </a:spcBef>
              <a:spcAft>
                <a:spcPct val="0"/>
              </a:spcAft>
            </a:pPr>
            <a:endParaRPr lang="en-US" altLang="en-US" dirty="0">
              <a:solidFill>
                <a:srgbClr val="000000"/>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30964782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7" y="802756"/>
            <a:ext cx="10984375"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smtClean="0">
                <a:solidFill>
                  <a:srgbClr val="000000"/>
                </a:solidFill>
              </a:rPr>
              <a:t>Operational Requirements of M&amp;O</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Is a marketing plan needed?</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PA’s offer ‘outreach’ services and customer care on an individual basis</a:t>
            </a:r>
          </a:p>
          <a:p>
            <a:pPr marL="577850" lvl="1" indent="-342900" eaLnBrk="1" fontAlgn="base" hangingPunct="1">
              <a:spcBef>
                <a:spcPct val="0"/>
              </a:spcBef>
              <a:spcAft>
                <a:spcPct val="0"/>
              </a:spcAft>
              <a:buFont typeface="Wingdings" panose="05000000000000000000" pitchFamily="2" charset="2"/>
              <a:buChar char="Ø"/>
            </a:pPr>
            <a:endParaRPr lang="en-US" altLang="en-US" sz="2200" b="1" dirty="0">
              <a:solidFill>
                <a:srgbClr val="000000"/>
              </a:solidFill>
            </a:endParaRPr>
          </a:p>
          <a:p>
            <a:pPr lvl="1" eaLnBrk="1" fontAlgn="base" hangingPunct="1">
              <a:spcBef>
                <a:spcPct val="0"/>
              </a:spcBef>
              <a:spcAft>
                <a:spcPct val="0"/>
              </a:spcAft>
            </a:pPr>
            <a:r>
              <a:rPr lang="en-US" altLang="en-US" sz="2400" b="1" dirty="0" smtClean="0">
                <a:solidFill>
                  <a:srgbClr val="000000"/>
                </a:solidFill>
              </a:rPr>
              <a:t>Encouraging Deployment</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Does deployment need encouragement?</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There is value in providing better education about the program</a:t>
            </a:r>
          </a:p>
          <a:p>
            <a:pPr lvl="1" eaLnBrk="1" fontAlgn="base" hangingPunct="1">
              <a:spcBef>
                <a:spcPct val="0"/>
              </a:spcBef>
              <a:spcAft>
                <a:spcPct val="0"/>
              </a:spcAft>
            </a:pPr>
            <a:endParaRPr lang="en-US" altLang="en-US" sz="1200" b="1" dirty="0">
              <a:solidFill>
                <a:srgbClr val="000000"/>
              </a:solidFill>
            </a:endParaRPr>
          </a:p>
          <a:p>
            <a:pPr lvl="1" eaLnBrk="1" fontAlgn="base" hangingPunct="1">
              <a:spcBef>
                <a:spcPct val="0"/>
              </a:spcBef>
              <a:spcAft>
                <a:spcPct val="0"/>
              </a:spcAft>
            </a:pPr>
            <a:endParaRPr lang="en-US" altLang="en-US" sz="2200" dirty="0">
              <a:solidFill>
                <a:srgbClr val="FF0000"/>
              </a:solidFill>
            </a:endParaRPr>
          </a:p>
        </p:txBody>
      </p:sp>
      <p:sp>
        <p:nvSpPr>
          <p:cNvPr id="16387" name="Text Box 3"/>
          <p:cNvSpPr txBox="1">
            <a:spLocks noChangeArrowheads="1"/>
          </p:cNvSpPr>
          <p:nvPr/>
        </p:nvSpPr>
        <p:spPr bwMode="auto">
          <a:xfrm>
            <a:off x="672178" y="44820"/>
            <a:ext cx="1079417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altLang="en-US" sz="2400" b="1" dirty="0" smtClean="0">
                <a:solidFill>
                  <a:srgbClr val="EAEAEA">
                    <a:lumMod val="10000"/>
                  </a:srgbClr>
                </a:solidFill>
              </a:rPr>
              <a:t>SGIP Marketing &amp; Outreach: Operational Requirements and Deployment </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266191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8" y="875206"/>
            <a:ext cx="10984375"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smtClean="0">
                <a:solidFill>
                  <a:srgbClr val="000000"/>
                </a:solidFill>
              </a:rPr>
              <a:t>Education:</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PA’s offer to provide new resources online for developers/stakeholders</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Nuts and bolts of how program works</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Eligible technologies; what they are used for and who can benefit</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Available incentives; budget structure and rules</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List of developers; potentially harvest the developer list from the database</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How to pick a developer and solicit bids</a:t>
            </a:r>
          </a:p>
          <a:p>
            <a:pPr lvl="1" eaLnBrk="1" fontAlgn="base" hangingPunct="1">
              <a:spcBef>
                <a:spcPct val="0"/>
              </a:spcBef>
              <a:spcAft>
                <a:spcPct val="0"/>
              </a:spcAft>
            </a:pPr>
            <a:endParaRPr lang="en-US" altLang="en-US" sz="2200" b="1" dirty="0">
              <a:solidFill>
                <a:srgbClr val="000000"/>
              </a:solidFill>
            </a:endParaRPr>
          </a:p>
          <a:p>
            <a:pPr lvl="1" eaLnBrk="1" fontAlgn="base" hangingPunct="1">
              <a:spcBef>
                <a:spcPct val="0"/>
              </a:spcBef>
              <a:spcAft>
                <a:spcPct val="0"/>
              </a:spcAft>
            </a:pPr>
            <a:r>
              <a:rPr lang="en-US" altLang="en-US" sz="2400" b="1" dirty="0" smtClean="0">
                <a:solidFill>
                  <a:srgbClr val="000000"/>
                </a:solidFill>
              </a:rPr>
              <a:t>Quarterly Workshop Proposal:</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Prior to 2017 Opening, provide a Q1 </a:t>
            </a:r>
            <a:r>
              <a:rPr lang="en-US" altLang="en-US" sz="2200" dirty="0">
                <a:solidFill>
                  <a:srgbClr val="000000"/>
                </a:solidFill>
              </a:rPr>
              <a:t>w</a:t>
            </a:r>
            <a:r>
              <a:rPr lang="en-US" altLang="en-US" sz="2200" dirty="0" smtClean="0">
                <a:solidFill>
                  <a:srgbClr val="000000"/>
                </a:solidFill>
              </a:rPr>
              <a:t>orkshop on above topics</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Also discuss application </a:t>
            </a:r>
            <a:r>
              <a:rPr lang="en-US" altLang="en-US" sz="2200" dirty="0">
                <a:solidFill>
                  <a:srgbClr val="000000"/>
                </a:solidFill>
              </a:rPr>
              <a:t>p</a:t>
            </a:r>
            <a:r>
              <a:rPr lang="en-US" altLang="en-US" sz="2200" dirty="0" smtClean="0">
                <a:solidFill>
                  <a:srgbClr val="000000"/>
                </a:solidFill>
              </a:rPr>
              <a:t>ortal functionality, updated program rules, required documents and stakeholder questions</a:t>
            </a:r>
          </a:p>
        </p:txBody>
      </p:sp>
      <p:sp>
        <p:nvSpPr>
          <p:cNvPr id="16387" name="Text Box 3"/>
          <p:cNvSpPr txBox="1">
            <a:spLocks noChangeArrowheads="1"/>
          </p:cNvSpPr>
          <p:nvPr/>
        </p:nvSpPr>
        <p:spPr bwMode="auto">
          <a:xfrm>
            <a:off x="672178" y="54345"/>
            <a:ext cx="778110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altLang="en-US" sz="2400" b="1" dirty="0" smtClean="0">
                <a:solidFill>
                  <a:srgbClr val="EAEAEA">
                    <a:lumMod val="10000"/>
                  </a:srgbClr>
                </a:solidFill>
              </a:rPr>
              <a:t>SGIP Marketing &amp; Outreach: Educational Resources</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27667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820420" y="71438"/>
            <a:ext cx="131318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altLang="en-US" sz="2400" b="1" dirty="0" smtClean="0">
                <a:solidFill>
                  <a:srgbClr val="000000"/>
                </a:solidFill>
              </a:rPr>
              <a:t>Agenda</a:t>
            </a:r>
            <a:endParaRPr lang="en-US" altLang="en-US" sz="2400" b="1" dirty="0">
              <a:solidFill>
                <a:srgbClr val="000000"/>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355648" y="834754"/>
            <a:ext cx="10064827" cy="5878532"/>
          </a:xfrm>
          <a:prstGeom prst="rect">
            <a:avLst/>
          </a:prstGeom>
        </p:spPr>
        <p:txBody>
          <a:bodyPr wrap="square">
            <a:spAutoFit/>
          </a:bodyPr>
          <a:lstStyle/>
          <a:p>
            <a:pPr marL="577850" lvl="1" indent="-342900">
              <a:lnSpc>
                <a:spcPct val="150000"/>
              </a:lnSpc>
              <a:buFont typeface="Arial" panose="020B0604020202020204" pitchFamily="34" charset="0"/>
              <a:buChar char="•"/>
            </a:pPr>
            <a:r>
              <a:rPr lang="en-US" altLang="en-US" sz="2300" b="1" dirty="0" smtClean="0">
                <a:solidFill>
                  <a:srgbClr val="000000"/>
                </a:solidFill>
              </a:rPr>
              <a:t>Introductions</a:t>
            </a:r>
          </a:p>
          <a:p>
            <a:pPr marL="577850" lvl="1" indent="-342900">
              <a:lnSpc>
                <a:spcPct val="150000"/>
              </a:lnSpc>
              <a:buFont typeface="Arial" panose="020B0604020202020204" pitchFamily="34" charset="0"/>
              <a:buChar char="•"/>
            </a:pPr>
            <a:r>
              <a:rPr lang="en-US" altLang="en-US" sz="2300" b="1" dirty="0">
                <a:solidFill>
                  <a:srgbClr val="000000"/>
                </a:solidFill>
              </a:rPr>
              <a:t>Purpose</a:t>
            </a:r>
          </a:p>
          <a:p>
            <a:pPr marL="577850" lvl="1" indent="-342900">
              <a:lnSpc>
                <a:spcPct val="150000"/>
              </a:lnSpc>
              <a:buFont typeface="Arial" panose="020B0604020202020204" pitchFamily="34" charset="0"/>
              <a:buChar char="•"/>
            </a:pPr>
            <a:r>
              <a:rPr lang="en-US" altLang="en-US" sz="2300" b="1" dirty="0">
                <a:solidFill>
                  <a:srgbClr val="000000"/>
                </a:solidFill>
              </a:rPr>
              <a:t>The value of an M&amp;O plan for the SGIP </a:t>
            </a:r>
          </a:p>
          <a:p>
            <a:pPr marL="577850" lvl="1" indent="-342900">
              <a:lnSpc>
                <a:spcPct val="150000"/>
              </a:lnSpc>
              <a:buFont typeface="Arial" panose="020B0604020202020204" pitchFamily="34" charset="0"/>
              <a:buChar char="•"/>
            </a:pPr>
            <a:r>
              <a:rPr lang="en-US" altLang="en-US" sz="2300" b="1" dirty="0" smtClean="0">
                <a:solidFill>
                  <a:srgbClr val="000000"/>
                </a:solidFill>
              </a:rPr>
              <a:t>Operational </a:t>
            </a:r>
            <a:r>
              <a:rPr lang="en-US" altLang="en-US" sz="2300" b="1" dirty="0">
                <a:solidFill>
                  <a:srgbClr val="000000"/>
                </a:solidFill>
              </a:rPr>
              <a:t>r</a:t>
            </a:r>
            <a:r>
              <a:rPr lang="en-US" altLang="en-US" sz="2300" b="1" dirty="0" smtClean="0">
                <a:solidFill>
                  <a:srgbClr val="000000"/>
                </a:solidFill>
              </a:rPr>
              <a:t>equirements </a:t>
            </a:r>
            <a:r>
              <a:rPr lang="en-US" altLang="en-US" sz="2300" b="1" dirty="0">
                <a:solidFill>
                  <a:srgbClr val="000000"/>
                </a:solidFill>
              </a:rPr>
              <a:t>and </a:t>
            </a:r>
            <a:r>
              <a:rPr lang="en-US" altLang="en-US" sz="2300" b="1" dirty="0" smtClean="0">
                <a:solidFill>
                  <a:srgbClr val="000000"/>
                </a:solidFill>
              </a:rPr>
              <a:t>deployment </a:t>
            </a:r>
            <a:endParaRPr lang="en-US" altLang="en-US" sz="2300" b="1" dirty="0">
              <a:solidFill>
                <a:srgbClr val="000000"/>
              </a:solidFill>
            </a:endParaRPr>
          </a:p>
          <a:p>
            <a:pPr marL="577850" lvl="1" indent="-342900">
              <a:lnSpc>
                <a:spcPct val="150000"/>
              </a:lnSpc>
              <a:buFont typeface="Arial" panose="020B0604020202020204" pitchFamily="34" charset="0"/>
              <a:buChar char="•"/>
            </a:pPr>
            <a:r>
              <a:rPr lang="en-US" altLang="en-US" sz="2300" b="1" dirty="0" smtClean="0">
                <a:solidFill>
                  <a:srgbClr val="000000"/>
                </a:solidFill>
              </a:rPr>
              <a:t>Educational resources</a:t>
            </a:r>
            <a:endParaRPr lang="en-US" altLang="en-US" sz="2300" b="1" dirty="0">
              <a:solidFill>
                <a:srgbClr val="000000"/>
              </a:solidFill>
            </a:endParaRPr>
          </a:p>
          <a:p>
            <a:pPr marL="577850" lvl="1" indent="-342900">
              <a:lnSpc>
                <a:spcPct val="150000"/>
              </a:lnSpc>
              <a:buFont typeface="Arial" panose="020B0604020202020204" pitchFamily="34" charset="0"/>
              <a:buChar char="•"/>
            </a:pPr>
            <a:r>
              <a:rPr lang="en-US" altLang="en-US" sz="2300" b="1" dirty="0">
                <a:solidFill>
                  <a:srgbClr val="000000"/>
                </a:solidFill>
              </a:rPr>
              <a:t>Field </a:t>
            </a:r>
            <a:r>
              <a:rPr lang="en-US" altLang="en-US" sz="2300" b="1" dirty="0" smtClean="0">
                <a:solidFill>
                  <a:srgbClr val="000000"/>
                </a:solidFill>
              </a:rPr>
              <a:t>inspection sampling </a:t>
            </a:r>
            <a:r>
              <a:rPr lang="en-US" altLang="en-US" sz="2300" b="1" dirty="0">
                <a:solidFill>
                  <a:srgbClr val="000000"/>
                </a:solidFill>
              </a:rPr>
              <a:t>p</a:t>
            </a:r>
            <a:r>
              <a:rPr lang="en-US" altLang="en-US" sz="2300" b="1" dirty="0" smtClean="0">
                <a:solidFill>
                  <a:srgbClr val="000000"/>
                </a:solidFill>
              </a:rPr>
              <a:t>rotocol</a:t>
            </a:r>
          </a:p>
          <a:p>
            <a:pPr marL="577850" lvl="1" indent="-342900">
              <a:lnSpc>
                <a:spcPct val="150000"/>
              </a:lnSpc>
              <a:buFont typeface="Arial" panose="020B0604020202020204" pitchFamily="34" charset="0"/>
              <a:buChar char="•"/>
            </a:pPr>
            <a:r>
              <a:rPr lang="en-US" altLang="en-US" sz="2300" b="1" dirty="0">
                <a:solidFill>
                  <a:srgbClr val="000000"/>
                </a:solidFill>
              </a:rPr>
              <a:t>Energy </a:t>
            </a:r>
            <a:r>
              <a:rPr lang="en-US" altLang="en-US" sz="2300" b="1" dirty="0" smtClean="0">
                <a:solidFill>
                  <a:srgbClr val="000000"/>
                </a:solidFill>
              </a:rPr>
              <a:t>storage field inspection </a:t>
            </a:r>
            <a:r>
              <a:rPr lang="en-US" altLang="en-US" sz="2300" b="1" dirty="0">
                <a:solidFill>
                  <a:srgbClr val="000000"/>
                </a:solidFill>
              </a:rPr>
              <a:t>and </a:t>
            </a:r>
            <a:r>
              <a:rPr lang="en-US" altLang="en-US" sz="2300" b="1" dirty="0" smtClean="0">
                <a:solidFill>
                  <a:srgbClr val="000000"/>
                </a:solidFill>
              </a:rPr>
              <a:t>discharge testing protocol</a:t>
            </a:r>
            <a:endParaRPr lang="en-US" altLang="en-US" sz="2300" b="1" dirty="0">
              <a:solidFill>
                <a:srgbClr val="000000"/>
              </a:solidFill>
            </a:endParaRPr>
          </a:p>
          <a:p>
            <a:pPr marL="577850" lvl="1" indent="-342900">
              <a:lnSpc>
                <a:spcPct val="150000"/>
              </a:lnSpc>
              <a:buFont typeface="Arial" panose="020B0604020202020204" pitchFamily="34" charset="0"/>
              <a:buChar char="•"/>
            </a:pPr>
            <a:r>
              <a:rPr lang="en-US" altLang="en-US" sz="2300" b="1" dirty="0" smtClean="0">
                <a:solidFill>
                  <a:srgbClr val="000000"/>
                </a:solidFill>
              </a:rPr>
              <a:t>Questions / discussion</a:t>
            </a:r>
          </a:p>
          <a:p>
            <a:pPr marL="1035050" lvl="2" indent="-342900">
              <a:buFont typeface="Arial" panose="020B0604020202020204" pitchFamily="34" charset="0"/>
              <a:buChar char="•"/>
            </a:pPr>
            <a:endParaRPr lang="en-US" altLang="en-US" sz="2000" dirty="0" smtClean="0">
              <a:solidFill>
                <a:schemeClr val="bg2">
                  <a:lumMod val="10000"/>
                </a:schemeClr>
              </a:solidFill>
            </a:endParaRPr>
          </a:p>
          <a:p>
            <a:pPr marL="1035050" lvl="2" indent="-342900">
              <a:buFont typeface="Arial" panose="020B0604020202020204" pitchFamily="34" charset="0"/>
              <a:buChar char="•"/>
            </a:pPr>
            <a:endParaRPr lang="en-US" altLang="en-US" sz="2000" dirty="0">
              <a:solidFill>
                <a:schemeClr val="bg2">
                  <a:lumMod val="10000"/>
                </a:schemeClr>
              </a:solidFill>
            </a:endParaRPr>
          </a:p>
          <a:p>
            <a:pPr marL="577850" lvl="1" indent="-342900">
              <a:buFont typeface="Arial" panose="020B0604020202020204" pitchFamily="34" charset="0"/>
              <a:buChar char="•"/>
            </a:pPr>
            <a:endParaRPr lang="en-US" altLang="en-US" sz="2000" dirty="0" smtClean="0">
              <a:solidFill>
                <a:schemeClr val="bg2">
                  <a:lumMod val="10000"/>
                </a:schemeClr>
              </a:solidFill>
            </a:endParaRPr>
          </a:p>
          <a:p>
            <a:pPr marL="577850" lvl="1" indent="-342900">
              <a:buFont typeface="Arial" panose="020B0604020202020204" pitchFamily="34" charset="0"/>
              <a:buChar char="•"/>
            </a:pPr>
            <a:endParaRPr lang="en-US" altLang="en-US" sz="2000" dirty="0" smtClean="0">
              <a:solidFill>
                <a:schemeClr val="bg2">
                  <a:lumMod val="10000"/>
                </a:schemeClr>
              </a:solidFill>
            </a:endParaRPr>
          </a:p>
          <a:p>
            <a:pPr marL="577850" lvl="1" indent="-342900">
              <a:buFont typeface="Arial" panose="020B0604020202020204" pitchFamily="34" charset="0"/>
              <a:buChar char="•"/>
            </a:pPr>
            <a:endParaRPr lang="en-US" altLang="en-US" sz="2000" dirty="0">
              <a:solidFill>
                <a:schemeClr val="bg2">
                  <a:lumMod val="10000"/>
                </a:schemeClr>
              </a:solidFill>
            </a:endParaRPr>
          </a:p>
        </p:txBody>
      </p:sp>
    </p:spTree>
    <p:extLst>
      <p:ext uri="{BB962C8B-B14F-4D97-AF65-F5344CB8AC3E}">
        <p14:creationId xmlns:p14="http://schemas.microsoft.com/office/powerpoint/2010/main" val="6980638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6" y="582620"/>
            <a:ext cx="10984375"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200" b="1" dirty="0">
                <a:solidFill>
                  <a:srgbClr val="000000"/>
                </a:solidFill>
              </a:rPr>
              <a:t>The following sampling protocol details the inspection process for developers with multiple SGIP reservations</a:t>
            </a:r>
            <a:r>
              <a:rPr lang="en-US" sz="1000" dirty="0"/>
              <a:t> </a:t>
            </a:r>
            <a:r>
              <a:rPr lang="en-US" dirty="0"/>
              <a:t> </a:t>
            </a:r>
            <a:r>
              <a:rPr lang="en-US" sz="1000" dirty="0"/>
              <a:t> </a:t>
            </a:r>
            <a:endParaRPr lang="en-US" altLang="en-US" sz="1200" b="1" dirty="0">
              <a:solidFill>
                <a:srgbClr val="000000"/>
              </a:solidFill>
            </a:endParaRPr>
          </a:p>
          <a:p>
            <a:pPr lvl="1" eaLnBrk="1" fontAlgn="base" hangingPunct="1">
              <a:spcBef>
                <a:spcPct val="0"/>
              </a:spcBef>
              <a:spcAft>
                <a:spcPct val="0"/>
              </a:spcAft>
            </a:pPr>
            <a:endParaRPr lang="en-US" altLang="en-US" sz="2200" dirty="0" smtClean="0">
              <a:solidFill>
                <a:srgbClr val="000000"/>
              </a:solidFill>
            </a:endParaRPr>
          </a:p>
          <a:p>
            <a:pPr lvl="0"/>
            <a:r>
              <a:rPr lang="en-US" sz="2200" dirty="0" smtClean="0">
                <a:solidFill>
                  <a:srgbClr val="000000"/>
                </a:solidFill>
              </a:rPr>
              <a:t>Inspection </a:t>
            </a:r>
            <a:r>
              <a:rPr lang="en-US" sz="2200" dirty="0">
                <a:solidFill>
                  <a:srgbClr val="000000"/>
                </a:solidFill>
              </a:rPr>
              <a:t>sampling will be managed per Program Administrator territory, will apply to each developer and will be separate for residential and non-residential projects. The following methodology will be applied</a:t>
            </a:r>
            <a:r>
              <a:rPr lang="en-US" sz="2200" dirty="0" smtClean="0">
                <a:solidFill>
                  <a:srgbClr val="000000"/>
                </a:solidFill>
              </a:rPr>
              <a:t>:</a:t>
            </a:r>
          </a:p>
          <a:p>
            <a:pPr lvl="0"/>
            <a:endParaRPr lang="en-US" sz="2200" dirty="0">
              <a:solidFill>
                <a:srgbClr val="000000"/>
              </a:solidFill>
            </a:endParaRPr>
          </a:p>
          <a:p>
            <a:pPr marL="692150" lvl="1" indent="-457200">
              <a:buFont typeface="+mj-lt"/>
              <a:buAutoNum type="arabicPeriod"/>
            </a:pPr>
            <a:r>
              <a:rPr lang="en-US" sz="2200" dirty="0" smtClean="0">
                <a:solidFill>
                  <a:srgbClr val="000000"/>
                </a:solidFill>
              </a:rPr>
              <a:t>The </a:t>
            </a:r>
            <a:r>
              <a:rPr lang="en-US" sz="2200" dirty="0">
                <a:solidFill>
                  <a:srgbClr val="000000"/>
                </a:solidFill>
              </a:rPr>
              <a:t>first three projects for each developer in both the residential and non-residential customer category will be inspected. </a:t>
            </a:r>
            <a:endParaRPr lang="en-US" sz="2200" dirty="0" smtClean="0">
              <a:solidFill>
                <a:srgbClr val="000000"/>
              </a:solidFill>
            </a:endParaRPr>
          </a:p>
          <a:p>
            <a:pPr lvl="1"/>
            <a:endParaRPr lang="en-US" sz="2200" dirty="0" smtClean="0">
              <a:solidFill>
                <a:srgbClr val="000000"/>
              </a:solidFill>
            </a:endParaRPr>
          </a:p>
          <a:p>
            <a:pPr marL="692150" lvl="1" indent="-457200">
              <a:buFont typeface="+mj-lt"/>
              <a:buAutoNum type="arabicPeriod" startAt="2"/>
            </a:pPr>
            <a:r>
              <a:rPr lang="en-US" sz="2200" dirty="0" smtClean="0">
                <a:solidFill>
                  <a:srgbClr val="000000"/>
                </a:solidFill>
              </a:rPr>
              <a:t>Once </a:t>
            </a:r>
            <a:r>
              <a:rPr lang="en-US" sz="2200" dirty="0">
                <a:solidFill>
                  <a:srgbClr val="000000"/>
                </a:solidFill>
              </a:rPr>
              <a:t>three inspections from a single developer have been successfully completed with no failures or suspensions, one in five projects  will be randomly selected by the Program Administrator for inspection</a:t>
            </a:r>
            <a:r>
              <a:rPr lang="en-US" sz="2200" dirty="0" smtClean="0">
                <a:solidFill>
                  <a:srgbClr val="000000"/>
                </a:solidFill>
              </a:rPr>
              <a:t>.</a:t>
            </a:r>
          </a:p>
          <a:p>
            <a:pPr lvl="1"/>
            <a:r>
              <a:rPr lang="en-US" sz="2200" dirty="0">
                <a:solidFill>
                  <a:srgbClr val="000000"/>
                </a:solidFill>
              </a:rPr>
              <a:t> </a:t>
            </a:r>
            <a:endParaRPr lang="en-US" altLang="en-US" sz="2200" dirty="0">
              <a:solidFill>
                <a:srgbClr val="FF0000"/>
              </a:solidFill>
            </a:endParaRPr>
          </a:p>
        </p:txBody>
      </p:sp>
      <p:sp>
        <p:nvSpPr>
          <p:cNvPr id="16387" name="Text Box 3"/>
          <p:cNvSpPr txBox="1">
            <a:spLocks noChangeArrowheads="1"/>
          </p:cNvSpPr>
          <p:nvPr/>
        </p:nvSpPr>
        <p:spPr bwMode="auto">
          <a:xfrm>
            <a:off x="138776" y="108560"/>
            <a:ext cx="675322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EAEAEA">
                    <a:lumMod val="10000"/>
                  </a:srgbClr>
                </a:solidFill>
              </a:rPr>
              <a:t>Field Inspection Sampling Protocol </a:t>
            </a: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738007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6" y="812726"/>
            <a:ext cx="10984375"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692150" lvl="1" indent="-457200">
              <a:buFont typeface="+mj-lt"/>
              <a:buAutoNum type="arabicPeriod" startAt="3"/>
            </a:pPr>
            <a:r>
              <a:rPr lang="en-US" sz="2200" dirty="0" smtClean="0">
                <a:solidFill>
                  <a:srgbClr val="000000"/>
                </a:solidFill>
              </a:rPr>
              <a:t>At </a:t>
            </a:r>
            <a:r>
              <a:rPr lang="en-US" sz="2200" dirty="0">
                <a:solidFill>
                  <a:srgbClr val="000000"/>
                </a:solidFill>
              </a:rPr>
              <a:t>the Program Administrator’s discretion, one in ten projects will be randomly selected for inspection after six total successful inspections</a:t>
            </a:r>
            <a:r>
              <a:rPr lang="en-US" sz="2200" dirty="0" smtClean="0">
                <a:solidFill>
                  <a:srgbClr val="000000"/>
                </a:solidFill>
              </a:rPr>
              <a:t>.</a:t>
            </a:r>
          </a:p>
          <a:p>
            <a:pPr lvl="1"/>
            <a:endParaRPr lang="en-US" sz="2200" dirty="0">
              <a:solidFill>
                <a:srgbClr val="000000"/>
              </a:solidFill>
            </a:endParaRPr>
          </a:p>
          <a:p>
            <a:pPr marL="692150" lvl="1" indent="-457200">
              <a:buFont typeface="+mj-lt"/>
              <a:buAutoNum type="arabicPeriod" startAt="4"/>
            </a:pPr>
            <a:r>
              <a:rPr lang="en-US" sz="2200" dirty="0" smtClean="0">
                <a:solidFill>
                  <a:srgbClr val="000000"/>
                </a:solidFill>
              </a:rPr>
              <a:t>New </a:t>
            </a:r>
            <a:r>
              <a:rPr lang="en-US" sz="2200" dirty="0">
                <a:solidFill>
                  <a:srgbClr val="000000"/>
                </a:solidFill>
              </a:rPr>
              <a:t>equipment models introduced by a developer during the inspection sampling cycle will be inspected for at least three </a:t>
            </a:r>
            <a:r>
              <a:rPr lang="en-US" sz="2200" dirty="0" smtClean="0">
                <a:solidFill>
                  <a:srgbClr val="000000"/>
                </a:solidFill>
              </a:rPr>
              <a:t>applications. </a:t>
            </a:r>
            <a:r>
              <a:rPr lang="en-US" sz="2200" dirty="0">
                <a:solidFill>
                  <a:srgbClr val="000000"/>
                </a:solidFill>
              </a:rPr>
              <a:t>If the inspections are successful, the cycle will resume from the existing sampling rate. </a:t>
            </a:r>
            <a:endParaRPr lang="en-US" sz="2200" dirty="0" smtClean="0">
              <a:solidFill>
                <a:srgbClr val="000000"/>
              </a:solidFill>
            </a:endParaRPr>
          </a:p>
          <a:p>
            <a:pPr lvl="1" eaLnBrk="1" fontAlgn="base" hangingPunct="1">
              <a:spcBef>
                <a:spcPct val="0"/>
              </a:spcBef>
              <a:spcAft>
                <a:spcPct val="0"/>
              </a:spcAft>
            </a:pPr>
            <a:endParaRPr lang="en-US" sz="2200" dirty="0">
              <a:solidFill>
                <a:srgbClr val="000000"/>
              </a:solidFill>
            </a:endParaRPr>
          </a:p>
          <a:p>
            <a:pPr marL="692150" lvl="1" indent="-457200" eaLnBrk="1" fontAlgn="base" hangingPunct="1">
              <a:spcBef>
                <a:spcPct val="0"/>
              </a:spcBef>
              <a:spcAft>
                <a:spcPct val="0"/>
              </a:spcAft>
              <a:buFont typeface="+mj-lt"/>
              <a:buAutoNum type="arabicPeriod" startAt="5"/>
            </a:pPr>
            <a:r>
              <a:rPr lang="en-US" sz="2200" dirty="0" smtClean="0">
                <a:solidFill>
                  <a:srgbClr val="000000"/>
                </a:solidFill>
              </a:rPr>
              <a:t>Any </a:t>
            </a:r>
            <a:r>
              <a:rPr lang="en-US" sz="2200" dirty="0">
                <a:solidFill>
                  <a:srgbClr val="000000"/>
                </a:solidFill>
              </a:rPr>
              <a:t>failed inspections resulting in a need to physically re-inspect the project (as defined below) will result in a reset of the inspection sampling (i.e. start back at #2). Failed inspections resulting in five suspensions (as defined below) could result in a reset of the inspection sampling. </a:t>
            </a:r>
          </a:p>
          <a:p>
            <a:pPr lvl="1" eaLnBrk="1" fontAlgn="base" hangingPunct="1">
              <a:spcBef>
                <a:spcPct val="0"/>
              </a:spcBef>
              <a:spcAft>
                <a:spcPct val="0"/>
              </a:spcAft>
            </a:pPr>
            <a:r>
              <a:rPr lang="en-US" sz="2200" dirty="0">
                <a:solidFill>
                  <a:srgbClr val="000000"/>
                </a:solidFill>
              </a:rPr>
              <a:t> </a:t>
            </a:r>
            <a:endParaRPr lang="en-US" altLang="en-US" sz="1200" b="1" dirty="0">
              <a:solidFill>
                <a:srgbClr val="000000"/>
              </a:solidFill>
            </a:endParaRPr>
          </a:p>
        </p:txBody>
      </p:sp>
      <p:sp>
        <p:nvSpPr>
          <p:cNvPr id="16387" name="Text Box 3"/>
          <p:cNvSpPr txBox="1">
            <a:spLocks noChangeArrowheads="1"/>
          </p:cNvSpPr>
          <p:nvPr/>
        </p:nvSpPr>
        <p:spPr bwMode="auto">
          <a:xfrm>
            <a:off x="149282" y="115157"/>
            <a:ext cx="587051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EAEAEA">
                    <a:lumMod val="10000"/>
                  </a:srgbClr>
                </a:solidFill>
              </a:rPr>
              <a:t>Field Inspection Sampling Protocol </a:t>
            </a: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252471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56678" y="838043"/>
            <a:ext cx="10984375"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200" b="1" dirty="0" smtClean="0">
                <a:solidFill>
                  <a:srgbClr val="000000"/>
                </a:solidFill>
              </a:rPr>
              <a:t>Types of Failures</a:t>
            </a:r>
          </a:p>
          <a:p>
            <a:pPr lvl="1" eaLnBrk="1" fontAlgn="base" hangingPunct="1">
              <a:spcBef>
                <a:spcPct val="0"/>
              </a:spcBef>
              <a:spcAft>
                <a:spcPct val="0"/>
              </a:spcAft>
            </a:pPr>
            <a:endParaRPr lang="en-US" altLang="en-US" sz="1200" b="1" dirty="0">
              <a:solidFill>
                <a:srgbClr val="000000"/>
              </a:solidFill>
            </a:endParaRPr>
          </a:p>
          <a:p>
            <a:pPr lvl="1" eaLnBrk="1" fontAlgn="base" hangingPunct="1">
              <a:spcBef>
                <a:spcPct val="0"/>
              </a:spcBef>
              <a:spcAft>
                <a:spcPct val="0"/>
              </a:spcAft>
            </a:pPr>
            <a:r>
              <a:rPr lang="en-US" sz="2200" b="1" dirty="0">
                <a:solidFill>
                  <a:srgbClr val="000000"/>
                </a:solidFill>
              </a:rPr>
              <a:t>Suspensions</a:t>
            </a:r>
            <a:r>
              <a:rPr lang="en-US" sz="2200" dirty="0">
                <a:solidFill>
                  <a:srgbClr val="000000"/>
                </a:solidFill>
              </a:rPr>
              <a:t> occur when the equipment is operating normally but another requirement of the inspection process is not satisfied, at the Program Administrator’s discretion. A suspension would typically NOT require re-inspection and may be satisfied via submission of revised documentation. </a:t>
            </a:r>
            <a:endParaRPr lang="en-US" sz="2200" dirty="0" smtClean="0">
              <a:solidFill>
                <a:srgbClr val="000000"/>
              </a:solidFill>
            </a:endParaRPr>
          </a:p>
          <a:p>
            <a:pPr lvl="1" eaLnBrk="1" fontAlgn="base" hangingPunct="1">
              <a:spcBef>
                <a:spcPct val="0"/>
              </a:spcBef>
              <a:spcAft>
                <a:spcPct val="0"/>
              </a:spcAft>
            </a:pPr>
            <a:endParaRPr lang="en-US" sz="2200" dirty="0">
              <a:solidFill>
                <a:srgbClr val="000000"/>
              </a:solidFill>
            </a:endParaRPr>
          </a:p>
          <a:p>
            <a:pPr lvl="1" eaLnBrk="1" fontAlgn="base" hangingPunct="1">
              <a:spcBef>
                <a:spcPct val="0"/>
              </a:spcBef>
              <a:spcAft>
                <a:spcPct val="0"/>
              </a:spcAft>
            </a:pPr>
            <a:r>
              <a:rPr lang="en-US" sz="2200" b="1" dirty="0">
                <a:solidFill>
                  <a:srgbClr val="000000"/>
                </a:solidFill>
              </a:rPr>
              <a:t>Failures</a:t>
            </a:r>
            <a:r>
              <a:rPr lang="en-US" sz="2200" dirty="0">
                <a:solidFill>
                  <a:srgbClr val="000000"/>
                </a:solidFill>
              </a:rPr>
              <a:t> are typically applied when the inspection is not successfully completed and a re-inspection is required, at the Program Administrator’s discretion. Section 2.5.3 of the SGIP Handbook addresses failed field verification </a:t>
            </a:r>
          </a:p>
          <a:p>
            <a:pPr lvl="1" eaLnBrk="1" fontAlgn="base" hangingPunct="1">
              <a:spcBef>
                <a:spcPct val="0"/>
              </a:spcBef>
              <a:spcAft>
                <a:spcPct val="0"/>
              </a:spcAft>
            </a:pPr>
            <a:endParaRPr lang="en-US" sz="2200" dirty="0" smtClean="0">
              <a:solidFill>
                <a:srgbClr val="000000"/>
              </a:solidFill>
            </a:endParaRPr>
          </a:p>
          <a:p>
            <a:pPr lvl="1" eaLnBrk="1" fontAlgn="base" hangingPunct="1">
              <a:spcBef>
                <a:spcPct val="0"/>
              </a:spcBef>
              <a:spcAft>
                <a:spcPct val="0"/>
              </a:spcAft>
            </a:pPr>
            <a:endParaRPr lang="en-US" sz="2200" dirty="0">
              <a:solidFill>
                <a:srgbClr val="000000"/>
              </a:solidFill>
            </a:endParaRPr>
          </a:p>
          <a:p>
            <a:pPr lvl="1" eaLnBrk="1" fontAlgn="base" hangingPunct="1">
              <a:spcBef>
                <a:spcPct val="0"/>
              </a:spcBef>
              <a:spcAft>
                <a:spcPct val="0"/>
              </a:spcAft>
            </a:pPr>
            <a:endParaRPr lang="en-US" altLang="en-US" sz="2200" dirty="0">
              <a:solidFill>
                <a:srgbClr val="000000"/>
              </a:solidFill>
            </a:endParaRPr>
          </a:p>
        </p:txBody>
      </p:sp>
      <p:sp>
        <p:nvSpPr>
          <p:cNvPr id="16387" name="Text Box 3"/>
          <p:cNvSpPr txBox="1">
            <a:spLocks noChangeArrowheads="1"/>
          </p:cNvSpPr>
          <p:nvPr/>
        </p:nvSpPr>
        <p:spPr bwMode="auto">
          <a:xfrm>
            <a:off x="155940" y="106488"/>
            <a:ext cx="58881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EAEAEA">
                    <a:lumMod val="10000"/>
                  </a:srgbClr>
                </a:solidFill>
              </a:rPr>
              <a:t>Field Inspection Sampling </a:t>
            </a:r>
            <a:r>
              <a:rPr lang="en-US" altLang="en-US" sz="2400" b="1" dirty="0" smtClean="0">
                <a:solidFill>
                  <a:srgbClr val="EAEAEA">
                    <a:lumMod val="10000"/>
                  </a:srgbClr>
                </a:solidFill>
              </a:rPr>
              <a:t>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8567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6" y="632931"/>
            <a:ext cx="10984375" cy="4678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200" b="1" dirty="0" smtClean="0">
                <a:solidFill>
                  <a:srgbClr val="000000"/>
                </a:solidFill>
              </a:rPr>
              <a:t>Suspensions</a:t>
            </a:r>
          </a:p>
          <a:p>
            <a:pPr lvl="1" eaLnBrk="1" fontAlgn="base" hangingPunct="1">
              <a:spcBef>
                <a:spcPct val="0"/>
              </a:spcBef>
              <a:spcAft>
                <a:spcPct val="0"/>
              </a:spcAft>
            </a:pPr>
            <a:endParaRPr lang="en-US" altLang="en-US" sz="1200" b="1" dirty="0">
              <a:solidFill>
                <a:srgbClr val="000000"/>
              </a:solidFill>
            </a:endParaRPr>
          </a:p>
          <a:p>
            <a:pPr lvl="1"/>
            <a:r>
              <a:rPr lang="en-US" sz="2200" dirty="0">
                <a:solidFill>
                  <a:srgbClr val="000000"/>
                </a:solidFill>
              </a:rPr>
              <a:t>Suspensions include but are not limited to</a:t>
            </a:r>
            <a:r>
              <a:rPr lang="en-US" sz="2200" dirty="0" smtClean="0">
                <a:solidFill>
                  <a:srgbClr val="000000"/>
                </a:solidFill>
              </a:rPr>
              <a:t>:</a:t>
            </a:r>
          </a:p>
          <a:p>
            <a:pPr lvl="1"/>
            <a:endParaRPr lang="en-US" sz="2200" dirty="0">
              <a:solidFill>
                <a:srgbClr val="000000"/>
              </a:solidFill>
            </a:endParaRPr>
          </a:p>
          <a:p>
            <a:pPr marL="1257300" lvl="2" indent="-342900">
              <a:buFont typeface="Arial" panose="020B0604020202020204" pitchFamily="34" charset="0"/>
              <a:buChar char="•"/>
            </a:pPr>
            <a:r>
              <a:rPr lang="en-US" sz="2200" dirty="0">
                <a:solidFill>
                  <a:srgbClr val="000000"/>
                </a:solidFill>
              </a:rPr>
              <a:t>The equipment installed does not match the equipment identified on the reservation </a:t>
            </a:r>
            <a:r>
              <a:rPr lang="en-US" sz="2200" dirty="0" smtClean="0">
                <a:solidFill>
                  <a:srgbClr val="000000"/>
                </a:solidFill>
              </a:rPr>
              <a:t>documentation</a:t>
            </a:r>
          </a:p>
          <a:p>
            <a:pPr marL="914400" lvl="2" indent="0"/>
            <a:endParaRPr lang="en-US" sz="2200" dirty="0">
              <a:solidFill>
                <a:srgbClr val="000000"/>
              </a:solidFill>
            </a:endParaRPr>
          </a:p>
          <a:p>
            <a:pPr marL="1257300" lvl="2" indent="-342900">
              <a:buFont typeface="Arial" panose="020B0604020202020204" pitchFamily="34" charset="0"/>
              <a:buChar char="•"/>
            </a:pPr>
            <a:r>
              <a:rPr lang="en-US" sz="2200" dirty="0">
                <a:solidFill>
                  <a:srgbClr val="000000"/>
                </a:solidFill>
              </a:rPr>
              <a:t>Sufficient discharge data is not submitted prior to the </a:t>
            </a:r>
            <a:r>
              <a:rPr lang="en-US" sz="2200" dirty="0" smtClean="0">
                <a:solidFill>
                  <a:srgbClr val="000000"/>
                </a:solidFill>
              </a:rPr>
              <a:t>inspection</a:t>
            </a:r>
          </a:p>
          <a:p>
            <a:pPr marL="914400" lvl="2" indent="0"/>
            <a:endParaRPr lang="en-US" sz="2200" dirty="0">
              <a:solidFill>
                <a:srgbClr val="000000"/>
              </a:solidFill>
            </a:endParaRPr>
          </a:p>
          <a:p>
            <a:pPr marL="1257300" lvl="2" indent="-342900">
              <a:buFont typeface="Arial" panose="020B0604020202020204" pitchFamily="34" charset="0"/>
              <a:buChar char="•"/>
            </a:pPr>
            <a:r>
              <a:rPr lang="en-US" sz="2200" dirty="0">
                <a:solidFill>
                  <a:srgbClr val="000000"/>
                </a:solidFill>
              </a:rPr>
              <a:t>The customer failed to implement the required energy efficiency </a:t>
            </a:r>
            <a:r>
              <a:rPr lang="en-US" sz="2200" dirty="0" smtClean="0">
                <a:solidFill>
                  <a:srgbClr val="000000"/>
                </a:solidFill>
              </a:rPr>
              <a:t>measures, </a:t>
            </a:r>
            <a:r>
              <a:rPr lang="en-US" sz="2200" dirty="0">
                <a:solidFill>
                  <a:srgbClr val="000000"/>
                </a:solidFill>
              </a:rPr>
              <a:t>if applicable  </a:t>
            </a:r>
            <a:endParaRPr lang="en-US" sz="2200" dirty="0" smtClean="0">
              <a:solidFill>
                <a:srgbClr val="000000"/>
              </a:solidFill>
            </a:endParaRPr>
          </a:p>
          <a:p>
            <a:pPr marL="914400" lvl="2" indent="0"/>
            <a:endParaRPr lang="en-US" sz="2200" dirty="0">
              <a:solidFill>
                <a:srgbClr val="000000"/>
              </a:solidFill>
            </a:endParaRPr>
          </a:p>
          <a:p>
            <a:pPr marL="1257300" lvl="2" indent="-342900">
              <a:buFont typeface="Arial" panose="020B0604020202020204" pitchFamily="34" charset="0"/>
              <a:buChar char="•"/>
            </a:pPr>
            <a:r>
              <a:rPr lang="en-US" sz="2200" dirty="0">
                <a:solidFill>
                  <a:srgbClr val="000000"/>
                </a:solidFill>
              </a:rPr>
              <a:t>The utility meter inspected onsite does not match the meter ID on the proof of </a:t>
            </a:r>
            <a:r>
              <a:rPr lang="en-US" sz="2200" dirty="0" smtClean="0">
                <a:solidFill>
                  <a:srgbClr val="000000"/>
                </a:solidFill>
              </a:rPr>
              <a:t>utility</a:t>
            </a:r>
            <a:endParaRPr lang="en-US" sz="2200" dirty="0">
              <a:solidFill>
                <a:srgbClr val="000000"/>
              </a:solidFill>
            </a:endParaRPr>
          </a:p>
        </p:txBody>
      </p:sp>
      <p:sp>
        <p:nvSpPr>
          <p:cNvPr id="16387" name="Text Box 3"/>
          <p:cNvSpPr txBox="1">
            <a:spLocks noChangeArrowheads="1"/>
          </p:cNvSpPr>
          <p:nvPr/>
        </p:nvSpPr>
        <p:spPr bwMode="auto">
          <a:xfrm>
            <a:off x="152388" y="96966"/>
            <a:ext cx="58881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EAEAEA">
                    <a:lumMod val="10000"/>
                  </a:srgbClr>
                </a:solidFill>
              </a:rPr>
              <a:t>Field Inspection Sampling </a:t>
            </a:r>
            <a:r>
              <a:rPr lang="en-US" altLang="en-US" sz="2400" b="1" dirty="0" smtClean="0">
                <a:solidFill>
                  <a:srgbClr val="EAEAEA">
                    <a:lumMod val="10000"/>
                  </a:srgbClr>
                </a:solidFill>
              </a:rPr>
              <a:t>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21038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7" y="638269"/>
            <a:ext cx="10984375" cy="4001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200" b="1" dirty="0" smtClean="0">
                <a:solidFill>
                  <a:srgbClr val="000000"/>
                </a:solidFill>
              </a:rPr>
              <a:t>Failures</a:t>
            </a:r>
          </a:p>
          <a:p>
            <a:pPr lvl="1" eaLnBrk="1" fontAlgn="base" hangingPunct="1">
              <a:spcBef>
                <a:spcPct val="0"/>
              </a:spcBef>
              <a:spcAft>
                <a:spcPct val="0"/>
              </a:spcAft>
            </a:pPr>
            <a:endParaRPr lang="en-US" altLang="en-US" sz="1200" b="1" dirty="0">
              <a:solidFill>
                <a:srgbClr val="000000"/>
              </a:solidFill>
            </a:endParaRPr>
          </a:p>
          <a:p>
            <a:pPr lvl="1"/>
            <a:r>
              <a:rPr lang="en-US" sz="2200" dirty="0" smtClean="0">
                <a:solidFill>
                  <a:srgbClr val="000000"/>
                </a:solidFill>
              </a:rPr>
              <a:t>Failures </a:t>
            </a:r>
            <a:r>
              <a:rPr lang="en-US" sz="2200" dirty="0">
                <a:solidFill>
                  <a:srgbClr val="000000"/>
                </a:solidFill>
              </a:rPr>
              <a:t>include but are not limited to</a:t>
            </a:r>
            <a:r>
              <a:rPr lang="en-US" sz="2200" dirty="0" smtClean="0">
                <a:solidFill>
                  <a:srgbClr val="000000"/>
                </a:solidFill>
              </a:rPr>
              <a:t>:</a:t>
            </a:r>
          </a:p>
          <a:p>
            <a:pPr lvl="1"/>
            <a:endParaRPr lang="en-US" sz="2200" dirty="0">
              <a:solidFill>
                <a:srgbClr val="000000"/>
              </a:solidFill>
            </a:endParaRPr>
          </a:p>
          <a:p>
            <a:pPr marL="1257300" lvl="2" indent="-342900">
              <a:buFont typeface="Arial" panose="020B0604020202020204" pitchFamily="34" charset="0"/>
              <a:buChar char="•"/>
            </a:pPr>
            <a:r>
              <a:rPr lang="en-US" sz="2200" dirty="0">
                <a:solidFill>
                  <a:srgbClr val="000000"/>
                </a:solidFill>
              </a:rPr>
              <a:t>The inspector is unable to access the equipment or conduct the inspection through no fault of their </a:t>
            </a:r>
            <a:r>
              <a:rPr lang="en-US" sz="2200" dirty="0" smtClean="0">
                <a:solidFill>
                  <a:srgbClr val="000000"/>
                </a:solidFill>
              </a:rPr>
              <a:t>own</a:t>
            </a:r>
          </a:p>
          <a:p>
            <a:pPr marL="914400" lvl="2" indent="0"/>
            <a:endParaRPr lang="en-US" sz="2200" dirty="0">
              <a:solidFill>
                <a:srgbClr val="000000"/>
              </a:solidFill>
            </a:endParaRPr>
          </a:p>
          <a:p>
            <a:pPr marL="1257300" lvl="2" indent="-342900">
              <a:buFont typeface="Arial" panose="020B0604020202020204" pitchFamily="34" charset="0"/>
              <a:buChar char="•"/>
            </a:pPr>
            <a:r>
              <a:rPr lang="en-US" sz="2200" dirty="0">
                <a:solidFill>
                  <a:srgbClr val="000000"/>
                </a:solidFill>
              </a:rPr>
              <a:t>The equipment is not operating properly </a:t>
            </a:r>
            <a:endParaRPr lang="en-US" sz="2200" dirty="0" smtClean="0">
              <a:solidFill>
                <a:srgbClr val="000000"/>
              </a:solidFill>
            </a:endParaRPr>
          </a:p>
          <a:p>
            <a:pPr marL="914400" lvl="2" indent="0"/>
            <a:endParaRPr lang="en-US" sz="2200" dirty="0">
              <a:solidFill>
                <a:srgbClr val="000000"/>
              </a:solidFill>
            </a:endParaRPr>
          </a:p>
          <a:p>
            <a:pPr marL="1257300" lvl="2" indent="-342900">
              <a:buFont typeface="Arial" panose="020B0604020202020204" pitchFamily="34" charset="0"/>
              <a:buChar char="•"/>
            </a:pPr>
            <a:r>
              <a:rPr lang="en-US" sz="2200" dirty="0">
                <a:solidFill>
                  <a:srgbClr val="000000"/>
                </a:solidFill>
              </a:rPr>
              <a:t>The equipment or technology that is installed does not match the equipment or the technology identified in the ICF documentation</a:t>
            </a:r>
          </a:p>
          <a:p>
            <a:pPr lvl="1" eaLnBrk="1" fontAlgn="base" hangingPunct="1">
              <a:spcBef>
                <a:spcPct val="0"/>
              </a:spcBef>
              <a:spcAft>
                <a:spcPct val="0"/>
              </a:spcAft>
            </a:pPr>
            <a:endParaRPr lang="en-US" altLang="en-US" sz="2200" dirty="0">
              <a:solidFill>
                <a:srgbClr val="FF0000"/>
              </a:solidFill>
            </a:endParaRPr>
          </a:p>
        </p:txBody>
      </p:sp>
      <p:sp>
        <p:nvSpPr>
          <p:cNvPr id="16387" name="Text Box 3"/>
          <p:cNvSpPr txBox="1">
            <a:spLocks noChangeArrowheads="1"/>
          </p:cNvSpPr>
          <p:nvPr/>
        </p:nvSpPr>
        <p:spPr bwMode="auto">
          <a:xfrm>
            <a:off x="158042" y="106491"/>
            <a:ext cx="578555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EAEAEA">
                    <a:lumMod val="10000"/>
                  </a:srgbClr>
                </a:solidFill>
              </a:rPr>
              <a:t>Field Inspection Sampling </a:t>
            </a:r>
            <a:r>
              <a:rPr lang="en-US" altLang="en-US" sz="2400" b="1" dirty="0" smtClean="0">
                <a:solidFill>
                  <a:srgbClr val="EAEAEA">
                    <a:lumMod val="10000"/>
                  </a:srgbClr>
                </a:solidFill>
              </a:rPr>
              <a:t>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367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39179" y="822593"/>
            <a:ext cx="10984375"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sz="2200" b="1" dirty="0" smtClean="0">
                <a:solidFill>
                  <a:srgbClr val="000000"/>
                </a:solidFill>
              </a:rPr>
              <a:t>Prior </a:t>
            </a:r>
            <a:r>
              <a:rPr lang="en-US" sz="2200" b="1" dirty="0">
                <a:solidFill>
                  <a:srgbClr val="000000"/>
                </a:solidFill>
              </a:rPr>
              <a:t>to the field inspection, the following numbered items must be provided to the inspector.</a:t>
            </a:r>
          </a:p>
          <a:p>
            <a:pPr lvl="1" eaLnBrk="1" fontAlgn="base" hangingPunct="1">
              <a:spcBef>
                <a:spcPct val="0"/>
              </a:spcBef>
              <a:spcAft>
                <a:spcPct val="0"/>
              </a:spcAft>
            </a:pPr>
            <a:endParaRPr lang="en-US" altLang="en-US" sz="2200" dirty="0">
              <a:solidFill>
                <a:srgbClr val="000000"/>
              </a:solidFill>
            </a:endParaRPr>
          </a:p>
          <a:p>
            <a:pPr marL="692150" lvl="1" indent="-457200" eaLnBrk="1" fontAlgn="base" hangingPunct="1">
              <a:spcBef>
                <a:spcPct val="0"/>
              </a:spcBef>
              <a:spcAft>
                <a:spcPct val="0"/>
              </a:spcAft>
              <a:buFont typeface="+mj-lt"/>
              <a:buAutoNum type="arabicPeriod"/>
            </a:pPr>
            <a:r>
              <a:rPr lang="en-US" sz="2200" dirty="0" smtClean="0">
                <a:solidFill>
                  <a:srgbClr val="000000"/>
                </a:solidFill>
              </a:rPr>
              <a:t>Verification </a:t>
            </a:r>
            <a:r>
              <a:rPr lang="en-US" sz="2200" dirty="0">
                <a:solidFill>
                  <a:srgbClr val="000000"/>
                </a:solidFill>
              </a:rPr>
              <a:t>that all necessary equipment information (e.g. make, model, kW and/or kWh capacity, etc.) is easily visible either from the outside or on the interior of the system at the time of inspection. If access to the interior of the system is necessary, a qualified technician must be present to facilitate verification.</a:t>
            </a:r>
          </a:p>
          <a:p>
            <a:r>
              <a:rPr lang="en-US" sz="2200" dirty="0" smtClean="0">
                <a:solidFill>
                  <a:srgbClr val="000000"/>
                </a:solidFill>
              </a:rPr>
              <a:t> </a:t>
            </a:r>
            <a:endParaRPr lang="en-US" altLang="en-US" sz="2200" dirty="0">
              <a:solidFill>
                <a:srgbClr val="000000"/>
              </a:solidFill>
            </a:endParaRPr>
          </a:p>
        </p:txBody>
      </p:sp>
      <p:sp>
        <p:nvSpPr>
          <p:cNvPr id="16387" name="Text Box 3"/>
          <p:cNvSpPr txBox="1">
            <a:spLocks noChangeArrowheads="1"/>
          </p:cNvSpPr>
          <p:nvPr/>
        </p:nvSpPr>
        <p:spPr bwMode="auto">
          <a:xfrm>
            <a:off x="639179" y="105633"/>
            <a:ext cx="95876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sz="2400" b="1" dirty="0">
                <a:solidFill>
                  <a:srgbClr val="EAEAEA">
                    <a:lumMod val="10000"/>
                  </a:srgbClr>
                </a:solidFill>
              </a:rPr>
              <a:t>Energy Storage Field Inspection and Discharge Testing 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204081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7" y="817960"/>
            <a:ext cx="10984375" cy="449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692150" lvl="1" indent="-457200" eaLnBrk="1" fontAlgn="base" hangingPunct="1">
              <a:spcBef>
                <a:spcPct val="0"/>
              </a:spcBef>
              <a:spcAft>
                <a:spcPct val="0"/>
              </a:spcAft>
              <a:buFont typeface="+mj-lt"/>
              <a:buAutoNum type="arabicPeriod" startAt="2"/>
            </a:pPr>
            <a:r>
              <a:rPr lang="en-US" sz="2200" dirty="0" smtClean="0">
                <a:solidFill>
                  <a:srgbClr val="000000"/>
                </a:solidFill>
              </a:rPr>
              <a:t>Verification </a:t>
            </a:r>
            <a:r>
              <a:rPr lang="en-US" sz="2200" dirty="0">
                <a:solidFill>
                  <a:srgbClr val="000000"/>
                </a:solidFill>
              </a:rPr>
              <a:t>that the energy storage system is configured to operate in parallel with the grid, load shave, and serve on-site load by supplying one or more of the following</a:t>
            </a:r>
            <a:r>
              <a:rPr lang="en-US" sz="2200" dirty="0" smtClean="0">
                <a:solidFill>
                  <a:srgbClr val="000000"/>
                </a:solidFill>
              </a:rPr>
              <a:t>:</a:t>
            </a:r>
          </a:p>
          <a:p>
            <a:pPr lvl="1" eaLnBrk="1" fontAlgn="base" hangingPunct="1">
              <a:spcBef>
                <a:spcPct val="0"/>
              </a:spcBef>
              <a:spcAft>
                <a:spcPct val="0"/>
              </a:spcAft>
            </a:pPr>
            <a:endParaRPr lang="en-US" sz="2200" dirty="0">
              <a:solidFill>
                <a:srgbClr val="000000"/>
              </a:solidFill>
            </a:endParaRPr>
          </a:p>
          <a:p>
            <a:pPr marL="1600200" lvl="2" indent="-457200" eaLnBrk="1" fontAlgn="base" hangingPunct="1">
              <a:spcBef>
                <a:spcPct val="0"/>
              </a:spcBef>
              <a:spcAft>
                <a:spcPct val="0"/>
              </a:spcAft>
              <a:buFont typeface="+mj-lt"/>
              <a:buAutoNum type="alphaLcPeriod"/>
            </a:pPr>
            <a:r>
              <a:rPr lang="en-US" sz="2200" dirty="0" smtClean="0">
                <a:solidFill>
                  <a:srgbClr val="000000"/>
                </a:solidFill>
              </a:rPr>
              <a:t>Reviewing </a:t>
            </a:r>
            <a:r>
              <a:rPr lang="en-US" sz="2200" dirty="0">
                <a:solidFill>
                  <a:srgbClr val="000000"/>
                </a:solidFill>
              </a:rPr>
              <a:t>the Interconnection Agreement or Permission to Operate </a:t>
            </a:r>
            <a:r>
              <a:rPr lang="en-US" sz="2200" dirty="0" smtClean="0">
                <a:solidFill>
                  <a:srgbClr val="000000"/>
                </a:solidFill>
              </a:rPr>
              <a:t>letter </a:t>
            </a:r>
            <a:r>
              <a:rPr lang="en-US" sz="2200" dirty="0">
                <a:solidFill>
                  <a:srgbClr val="000000"/>
                </a:solidFill>
              </a:rPr>
              <a:t>(if </a:t>
            </a:r>
            <a:r>
              <a:rPr lang="en-US" sz="2200" dirty="0" smtClean="0">
                <a:solidFill>
                  <a:srgbClr val="000000"/>
                </a:solidFill>
              </a:rPr>
              <a:t>applicable)</a:t>
            </a:r>
          </a:p>
          <a:p>
            <a:pPr marL="1600200" lvl="2" indent="-457200" eaLnBrk="1" fontAlgn="base" hangingPunct="1">
              <a:spcBef>
                <a:spcPct val="0"/>
              </a:spcBef>
              <a:spcAft>
                <a:spcPct val="0"/>
              </a:spcAft>
              <a:buFont typeface="+mj-lt"/>
              <a:buAutoNum type="alphaLcPeriod"/>
            </a:pPr>
            <a:r>
              <a:rPr lang="en-US" sz="2200" dirty="0" smtClean="0">
                <a:solidFill>
                  <a:srgbClr val="000000"/>
                </a:solidFill>
              </a:rPr>
              <a:t>Requesting </a:t>
            </a:r>
            <a:r>
              <a:rPr lang="en-US" sz="2200" dirty="0">
                <a:solidFill>
                  <a:srgbClr val="000000"/>
                </a:solidFill>
              </a:rPr>
              <a:t>charge and discharge data for the unit installed </a:t>
            </a:r>
            <a:r>
              <a:rPr lang="en-US" sz="2200" dirty="0" smtClean="0">
                <a:solidFill>
                  <a:srgbClr val="000000"/>
                </a:solidFill>
              </a:rPr>
              <a:t>and comparing </a:t>
            </a:r>
            <a:r>
              <a:rPr lang="en-US" sz="2200" dirty="0">
                <a:solidFill>
                  <a:srgbClr val="000000"/>
                </a:solidFill>
              </a:rPr>
              <a:t>it to interval data from the </a:t>
            </a:r>
            <a:r>
              <a:rPr lang="en-US" sz="2200" dirty="0" smtClean="0">
                <a:solidFill>
                  <a:srgbClr val="000000"/>
                </a:solidFill>
              </a:rPr>
              <a:t>utility</a:t>
            </a:r>
          </a:p>
          <a:p>
            <a:pPr marL="1600200" lvl="2" indent="-457200" eaLnBrk="1" fontAlgn="base" hangingPunct="1">
              <a:spcBef>
                <a:spcPct val="0"/>
              </a:spcBef>
              <a:spcAft>
                <a:spcPct val="0"/>
              </a:spcAft>
              <a:buFont typeface="+mj-lt"/>
              <a:buAutoNum type="alphaLcPeriod"/>
            </a:pPr>
            <a:r>
              <a:rPr lang="en-US" sz="2200" dirty="0" smtClean="0">
                <a:solidFill>
                  <a:srgbClr val="000000"/>
                </a:solidFill>
              </a:rPr>
              <a:t>Securing </a:t>
            </a:r>
            <a:r>
              <a:rPr lang="en-US" sz="2200" dirty="0">
                <a:solidFill>
                  <a:srgbClr val="000000"/>
                </a:solidFill>
              </a:rPr>
              <a:t>a copy of the electrical single line diagram for the project </a:t>
            </a:r>
            <a:r>
              <a:rPr lang="en-US" sz="2200" dirty="0" smtClean="0">
                <a:solidFill>
                  <a:srgbClr val="000000"/>
                </a:solidFill>
              </a:rPr>
              <a:t>and using </a:t>
            </a:r>
            <a:r>
              <a:rPr lang="en-US" sz="2200" dirty="0">
                <a:solidFill>
                  <a:srgbClr val="000000"/>
                </a:solidFill>
              </a:rPr>
              <a:t>it to verify against the field connection during the </a:t>
            </a:r>
            <a:r>
              <a:rPr lang="en-US" sz="2200" dirty="0" smtClean="0">
                <a:solidFill>
                  <a:srgbClr val="000000"/>
                </a:solidFill>
              </a:rPr>
              <a:t>inspection</a:t>
            </a:r>
          </a:p>
          <a:p>
            <a:pPr marL="1600200" lvl="2" indent="-457200" eaLnBrk="1" fontAlgn="base" hangingPunct="1">
              <a:spcBef>
                <a:spcPct val="0"/>
              </a:spcBef>
              <a:spcAft>
                <a:spcPct val="0"/>
              </a:spcAft>
              <a:buFont typeface="+mj-lt"/>
              <a:buAutoNum type="alphaLcPeriod"/>
            </a:pPr>
            <a:r>
              <a:rPr lang="en-US" sz="2200" dirty="0" smtClean="0">
                <a:solidFill>
                  <a:srgbClr val="000000"/>
                </a:solidFill>
              </a:rPr>
              <a:t>Requesting </a:t>
            </a:r>
            <a:r>
              <a:rPr lang="en-US" sz="2200" dirty="0">
                <a:solidFill>
                  <a:srgbClr val="000000"/>
                </a:solidFill>
              </a:rPr>
              <a:t>that there be a field technician at the site inspection with </a:t>
            </a:r>
            <a:r>
              <a:rPr lang="en-US" sz="2200" dirty="0" smtClean="0">
                <a:solidFill>
                  <a:srgbClr val="000000"/>
                </a:solidFill>
              </a:rPr>
              <a:t>a user </a:t>
            </a:r>
            <a:r>
              <a:rPr lang="en-US" sz="2200" dirty="0">
                <a:solidFill>
                  <a:srgbClr val="000000"/>
                </a:solidFill>
              </a:rPr>
              <a:t>interface such as a laptop to demonstrate parallel operation </a:t>
            </a:r>
            <a:r>
              <a:rPr lang="en-US" sz="2200" dirty="0" smtClean="0">
                <a:solidFill>
                  <a:srgbClr val="000000"/>
                </a:solidFill>
              </a:rPr>
              <a:t>during the </a:t>
            </a:r>
            <a:r>
              <a:rPr lang="en-US" sz="2200" dirty="0">
                <a:solidFill>
                  <a:srgbClr val="000000"/>
                </a:solidFill>
              </a:rPr>
              <a:t>inspection</a:t>
            </a:r>
          </a:p>
        </p:txBody>
      </p:sp>
      <p:sp>
        <p:nvSpPr>
          <p:cNvPr id="16387" name="Text Box 3"/>
          <p:cNvSpPr txBox="1">
            <a:spLocks noChangeArrowheads="1"/>
          </p:cNvSpPr>
          <p:nvPr/>
        </p:nvSpPr>
        <p:spPr bwMode="auto">
          <a:xfrm>
            <a:off x="672177" y="115157"/>
            <a:ext cx="95876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sz="2400" b="1" dirty="0">
                <a:solidFill>
                  <a:srgbClr val="EAEAEA">
                    <a:lumMod val="10000"/>
                  </a:srgbClr>
                </a:solidFill>
              </a:rPr>
              <a:t>Energy Storage Field Inspection and Discharge Testing 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809892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7" y="817619"/>
            <a:ext cx="10984375" cy="3662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692150" lvl="1" indent="-457200" eaLnBrk="1" fontAlgn="base" hangingPunct="1">
              <a:spcBef>
                <a:spcPct val="0"/>
              </a:spcBef>
              <a:spcAft>
                <a:spcPct val="0"/>
              </a:spcAft>
              <a:buFont typeface="+mj-lt"/>
              <a:buAutoNum type="arabicPeriod" startAt="3"/>
            </a:pPr>
            <a:r>
              <a:rPr lang="en-US" altLang="en-US" sz="2200" dirty="0" smtClean="0">
                <a:solidFill>
                  <a:srgbClr val="000000"/>
                </a:solidFill>
              </a:rPr>
              <a:t>Demonstration </a:t>
            </a:r>
            <a:r>
              <a:rPr lang="en-US" altLang="en-US" sz="2200" dirty="0">
                <a:solidFill>
                  <a:srgbClr val="000000"/>
                </a:solidFill>
              </a:rPr>
              <a:t>of energy storage system </a:t>
            </a:r>
            <a:r>
              <a:rPr lang="en-US" altLang="en-US" sz="2200" dirty="0" smtClean="0">
                <a:solidFill>
                  <a:srgbClr val="000000"/>
                </a:solidFill>
              </a:rPr>
              <a:t>performance </a:t>
            </a:r>
            <a:r>
              <a:rPr lang="en-US" altLang="en-US" sz="2200" dirty="0">
                <a:solidFill>
                  <a:srgbClr val="000000"/>
                </a:solidFill>
              </a:rPr>
              <a:t>under normal operation through the review of one weeks’ worth of </a:t>
            </a:r>
            <a:r>
              <a:rPr lang="en-US" altLang="en-US" sz="2200" dirty="0" smtClean="0">
                <a:solidFill>
                  <a:srgbClr val="000000"/>
                </a:solidFill>
              </a:rPr>
              <a:t>data: </a:t>
            </a:r>
            <a:endParaRPr lang="en-US" altLang="en-US" sz="2200" dirty="0">
              <a:solidFill>
                <a:srgbClr val="000000"/>
              </a:solidFill>
            </a:endParaRPr>
          </a:p>
          <a:p>
            <a:pPr marL="692150" lvl="1" indent="-457200" eaLnBrk="1" fontAlgn="base" hangingPunct="1">
              <a:spcBef>
                <a:spcPct val="0"/>
              </a:spcBef>
              <a:spcAft>
                <a:spcPct val="0"/>
              </a:spcAft>
              <a:buFont typeface="+mj-lt"/>
              <a:buAutoNum type="arabicPeriod" startAt="3"/>
            </a:pPr>
            <a:endParaRPr lang="en-US" altLang="en-US" sz="2200" dirty="0" smtClean="0">
              <a:solidFill>
                <a:srgbClr val="000000"/>
              </a:solidFill>
            </a:endParaRPr>
          </a:p>
          <a:p>
            <a:pPr marL="1600200" lvl="2" indent="-457200" eaLnBrk="1" fontAlgn="base" hangingPunct="1">
              <a:spcBef>
                <a:spcPct val="0"/>
              </a:spcBef>
              <a:spcAft>
                <a:spcPct val="0"/>
              </a:spcAft>
              <a:buFont typeface="+mj-lt"/>
              <a:buAutoNum type="alphaLcPeriod"/>
            </a:pPr>
            <a:r>
              <a:rPr lang="en-US" altLang="en-US" sz="2200" dirty="0" smtClean="0">
                <a:solidFill>
                  <a:srgbClr val="000000"/>
                </a:solidFill>
              </a:rPr>
              <a:t>The data will include kW and kWh*, charged and discharged or offset, state of charge, date and time stamps, and the serial number or unique identifier of the battery or energy storage system. </a:t>
            </a:r>
            <a:endParaRPr lang="en-US" altLang="en-US" sz="2200" dirty="0">
              <a:solidFill>
                <a:srgbClr val="000000"/>
              </a:solidFill>
            </a:endParaRPr>
          </a:p>
          <a:p>
            <a:pPr marL="1600200" lvl="2" indent="-457200" eaLnBrk="1" fontAlgn="base" hangingPunct="1">
              <a:spcBef>
                <a:spcPct val="0"/>
              </a:spcBef>
              <a:spcAft>
                <a:spcPct val="0"/>
              </a:spcAft>
              <a:buFont typeface="+mj-lt"/>
              <a:buAutoNum type="alphaLcPeriod"/>
            </a:pPr>
            <a:r>
              <a:rPr lang="en-US" altLang="en-US" sz="2200" dirty="0" smtClean="0">
                <a:solidFill>
                  <a:srgbClr val="000000"/>
                </a:solidFill>
              </a:rPr>
              <a:t>The </a:t>
            </a:r>
            <a:r>
              <a:rPr lang="en-US" altLang="en-US" sz="2200" dirty="0">
                <a:solidFill>
                  <a:srgbClr val="000000"/>
                </a:solidFill>
              </a:rPr>
              <a:t>inspector will verify standby, charging and discharging modes, and if coupled with wind generation, will verify if the energy storage system is able to handle hundreds of charge-discharge cycles daily.</a:t>
            </a:r>
          </a:p>
          <a:p>
            <a:pPr lvl="1" eaLnBrk="1" fontAlgn="base" hangingPunct="1">
              <a:spcBef>
                <a:spcPct val="0"/>
              </a:spcBef>
              <a:spcAft>
                <a:spcPct val="0"/>
              </a:spcAft>
            </a:pPr>
            <a:endParaRPr lang="en-US" altLang="en-US" sz="1200" b="1" dirty="0">
              <a:solidFill>
                <a:srgbClr val="000000"/>
              </a:solidFill>
            </a:endParaRPr>
          </a:p>
          <a:p>
            <a:pPr lvl="1" eaLnBrk="1" fontAlgn="base" hangingPunct="1">
              <a:spcBef>
                <a:spcPct val="0"/>
              </a:spcBef>
              <a:spcAft>
                <a:spcPct val="0"/>
              </a:spcAft>
            </a:pPr>
            <a:r>
              <a:rPr lang="en-US" altLang="en-US" sz="2000" i="1" dirty="0">
                <a:solidFill>
                  <a:srgbClr val="000000"/>
                </a:solidFill>
              </a:rPr>
              <a:t>*</a:t>
            </a:r>
            <a:r>
              <a:rPr lang="en-US" altLang="en-US" sz="2000" i="1" dirty="0" smtClean="0">
                <a:solidFill>
                  <a:srgbClr val="000000"/>
                </a:solidFill>
              </a:rPr>
              <a:t>For </a:t>
            </a:r>
            <a:r>
              <a:rPr lang="en-US" altLang="en-US" sz="2000" i="1" dirty="0">
                <a:solidFill>
                  <a:srgbClr val="000000"/>
                </a:solidFill>
              </a:rPr>
              <a:t>AC-based </a:t>
            </a:r>
            <a:r>
              <a:rPr lang="en-US" altLang="en-US" sz="2000" i="1" dirty="0" smtClean="0">
                <a:solidFill>
                  <a:srgbClr val="000000"/>
                </a:solidFill>
              </a:rPr>
              <a:t>systems, </a:t>
            </a:r>
            <a:r>
              <a:rPr lang="en-US" altLang="en-US" sz="2000" i="1" dirty="0">
                <a:solidFill>
                  <a:srgbClr val="000000"/>
                </a:solidFill>
              </a:rPr>
              <a:t>kWh must be measured on the AC connection</a:t>
            </a:r>
          </a:p>
        </p:txBody>
      </p:sp>
      <p:sp>
        <p:nvSpPr>
          <p:cNvPr id="16387" name="Text Box 3"/>
          <p:cNvSpPr txBox="1">
            <a:spLocks noChangeArrowheads="1"/>
          </p:cNvSpPr>
          <p:nvPr/>
        </p:nvSpPr>
        <p:spPr bwMode="auto">
          <a:xfrm>
            <a:off x="672177" y="115158"/>
            <a:ext cx="95876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sz="2400" b="1" dirty="0">
                <a:solidFill>
                  <a:srgbClr val="EAEAEA">
                    <a:lumMod val="10000"/>
                  </a:srgbClr>
                </a:solidFill>
              </a:rPr>
              <a:t>Energy Storage Field Inspection and Discharge Testing 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89323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7" y="838613"/>
            <a:ext cx="10984375" cy="3816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200" dirty="0">
                <a:solidFill>
                  <a:srgbClr val="000000"/>
                </a:solidFill>
              </a:rPr>
              <a:t>The inspections will be conducted by parties responsible to the Program Administrators (PAs), either PA employees or inspectors contracted to the PAs. The inspector will visually inspect the energy storage system to verify the device(s) can service onsite load, can operate in parallel with the grid, and meets SGIP technical eligibility requirements. The inspector will also confirm the energy storage system equipment is permanently installed and is of the same make, model, capacity, and configuration as that specified in the application </a:t>
            </a:r>
            <a:r>
              <a:rPr lang="en-US" altLang="en-US" sz="2200" dirty="0" smtClean="0">
                <a:solidFill>
                  <a:srgbClr val="000000"/>
                </a:solidFill>
              </a:rPr>
              <a:t>documentation*. </a:t>
            </a:r>
          </a:p>
          <a:p>
            <a:pPr lvl="1" eaLnBrk="1" fontAlgn="base" hangingPunct="1">
              <a:spcBef>
                <a:spcPct val="0"/>
              </a:spcBef>
              <a:spcAft>
                <a:spcPct val="0"/>
              </a:spcAft>
            </a:pPr>
            <a:endParaRPr lang="en-US" altLang="en-US" sz="2200" dirty="0">
              <a:solidFill>
                <a:srgbClr val="000000"/>
              </a:solidFill>
            </a:endParaRPr>
          </a:p>
          <a:p>
            <a:pPr lvl="1" eaLnBrk="1" fontAlgn="base" hangingPunct="1">
              <a:spcBef>
                <a:spcPct val="0"/>
              </a:spcBef>
              <a:spcAft>
                <a:spcPct val="0"/>
              </a:spcAft>
            </a:pPr>
            <a:r>
              <a:rPr lang="en-US" altLang="en-US" sz="2200" dirty="0" smtClean="0">
                <a:solidFill>
                  <a:srgbClr val="000000"/>
                </a:solidFill>
              </a:rPr>
              <a:t>*If </a:t>
            </a:r>
            <a:r>
              <a:rPr lang="en-US" altLang="en-US" sz="2200" dirty="0">
                <a:solidFill>
                  <a:srgbClr val="000000"/>
                </a:solidFill>
              </a:rPr>
              <a:t>there is additional generation onsite behind the same meter as the energy storage system, the inspector may confirm relevant equipment information of the generator(s) (e.g. type, fuel, capacity, make, etc.). </a:t>
            </a:r>
          </a:p>
        </p:txBody>
      </p:sp>
      <p:sp>
        <p:nvSpPr>
          <p:cNvPr id="16387" name="Text Box 3"/>
          <p:cNvSpPr txBox="1">
            <a:spLocks noChangeArrowheads="1"/>
          </p:cNvSpPr>
          <p:nvPr/>
        </p:nvSpPr>
        <p:spPr bwMode="auto">
          <a:xfrm>
            <a:off x="672177" y="115158"/>
            <a:ext cx="95876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sz="2400" b="1" dirty="0">
                <a:solidFill>
                  <a:srgbClr val="EAEAEA">
                    <a:lumMod val="10000"/>
                  </a:srgbClr>
                </a:solidFill>
              </a:rPr>
              <a:t>Energy Storage Field Inspection and Discharge Testing 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13823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526261" y="963010"/>
            <a:ext cx="10984375" cy="23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200" dirty="0">
                <a:solidFill>
                  <a:srgbClr val="000000"/>
                </a:solidFill>
              </a:rPr>
              <a:t>While on-site during the inspection, the inspector may be required to witness a discharge demonstration of the system, performed on-site or remotely by the project developer, System Owner or Host Customer</a:t>
            </a:r>
            <a:r>
              <a:rPr lang="en-US" altLang="en-US" sz="2200" dirty="0" smtClean="0">
                <a:solidFill>
                  <a:srgbClr val="000000"/>
                </a:solidFill>
              </a:rPr>
              <a:t>.*</a:t>
            </a:r>
          </a:p>
          <a:p>
            <a:pPr lvl="1" eaLnBrk="1" fontAlgn="base" hangingPunct="1">
              <a:spcBef>
                <a:spcPct val="0"/>
              </a:spcBef>
              <a:spcAft>
                <a:spcPct val="0"/>
              </a:spcAft>
            </a:pPr>
            <a:endParaRPr lang="en-US" altLang="en-US" sz="2200" dirty="0">
              <a:solidFill>
                <a:srgbClr val="000000"/>
              </a:solidFill>
            </a:endParaRPr>
          </a:p>
          <a:p>
            <a:pPr lvl="1" eaLnBrk="1" fontAlgn="base" hangingPunct="1">
              <a:spcBef>
                <a:spcPct val="0"/>
              </a:spcBef>
              <a:spcAft>
                <a:spcPct val="0"/>
              </a:spcAft>
            </a:pPr>
            <a:r>
              <a:rPr lang="en-US" altLang="en-US" sz="2000" i="1" dirty="0" smtClean="0">
                <a:solidFill>
                  <a:srgbClr val="000000"/>
                </a:solidFill>
              </a:rPr>
              <a:t>*Applicants </a:t>
            </a:r>
            <a:r>
              <a:rPr lang="en-US" altLang="en-US" sz="2000" i="1" dirty="0">
                <a:solidFill>
                  <a:srgbClr val="000000"/>
                </a:solidFill>
              </a:rPr>
              <a:t>will be informed prior to the inspection should the inspector be required to witness a discharge demonstration. </a:t>
            </a:r>
            <a:r>
              <a:rPr lang="en-US" altLang="en-US" sz="2000" i="1" dirty="0" smtClean="0">
                <a:solidFill>
                  <a:srgbClr val="000000"/>
                </a:solidFill>
              </a:rPr>
              <a:t>Physically </a:t>
            </a:r>
            <a:r>
              <a:rPr lang="en-US" altLang="en-US" sz="2000" i="1" dirty="0">
                <a:solidFill>
                  <a:srgbClr val="000000"/>
                </a:solidFill>
              </a:rPr>
              <a:t>disconnecting the system from the grid in order to demonstrate a discharge does not satisfy this requirement.</a:t>
            </a:r>
          </a:p>
        </p:txBody>
      </p:sp>
      <p:sp>
        <p:nvSpPr>
          <p:cNvPr id="16387" name="Text Box 3"/>
          <p:cNvSpPr txBox="1">
            <a:spLocks noChangeArrowheads="1"/>
          </p:cNvSpPr>
          <p:nvPr/>
        </p:nvSpPr>
        <p:spPr bwMode="auto">
          <a:xfrm>
            <a:off x="691790" y="125541"/>
            <a:ext cx="95876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sz="2400" b="1" dirty="0">
                <a:solidFill>
                  <a:srgbClr val="EAEAEA">
                    <a:lumMod val="10000"/>
                  </a:srgbClr>
                </a:solidFill>
              </a:rPr>
              <a:t>Energy Storage Field Inspection and Discharge Testing 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34449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1138178" y="1073500"/>
            <a:ext cx="10382490" cy="34624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endParaRPr lang="en-US" altLang="en-US" sz="1600" b="1" i="1" dirty="0">
              <a:solidFill>
                <a:srgbClr val="5F5F5F"/>
              </a:solidFill>
            </a:endParaRPr>
          </a:p>
          <a:p>
            <a:pPr lvl="1" eaLnBrk="1" fontAlgn="base" hangingPunct="1">
              <a:lnSpc>
                <a:spcPct val="150000"/>
              </a:lnSpc>
              <a:spcBef>
                <a:spcPts val="600"/>
              </a:spcBef>
              <a:spcAft>
                <a:spcPts val="600"/>
              </a:spcAft>
            </a:pPr>
            <a:r>
              <a:rPr lang="en-US" altLang="en-US" sz="2800" b="1" dirty="0">
                <a:solidFill>
                  <a:srgbClr val="000000"/>
                </a:solidFill>
              </a:rPr>
              <a:t>SoCalGas: </a:t>
            </a:r>
            <a:r>
              <a:rPr lang="en-US" altLang="en-US" sz="2800" dirty="0" smtClean="0">
                <a:solidFill>
                  <a:srgbClr val="000000"/>
                </a:solidFill>
              </a:rPr>
              <a:t>Patricia Alton,</a:t>
            </a:r>
            <a:r>
              <a:rPr lang="en-US" altLang="en-US" sz="2800" b="1" dirty="0" smtClean="0">
                <a:solidFill>
                  <a:srgbClr val="000000"/>
                </a:solidFill>
              </a:rPr>
              <a:t> </a:t>
            </a:r>
            <a:r>
              <a:rPr lang="en-US" altLang="en-US" sz="2800" dirty="0" smtClean="0">
                <a:solidFill>
                  <a:srgbClr val="000000"/>
                </a:solidFill>
              </a:rPr>
              <a:t>Nicholas </a:t>
            </a:r>
            <a:r>
              <a:rPr lang="en-US" altLang="en-US" sz="2800" dirty="0">
                <a:solidFill>
                  <a:srgbClr val="000000"/>
                </a:solidFill>
              </a:rPr>
              <a:t>Connell, Rosie </a:t>
            </a:r>
            <a:r>
              <a:rPr lang="en-US" altLang="en-US" sz="2800" dirty="0" smtClean="0">
                <a:solidFill>
                  <a:srgbClr val="000000"/>
                </a:solidFill>
              </a:rPr>
              <a:t>Magana</a:t>
            </a:r>
            <a:endParaRPr lang="en-US" altLang="en-US" sz="2800" dirty="0">
              <a:solidFill>
                <a:srgbClr val="000000"/>
              </a:solidFill>
            </a:endParaRPr>
          </a:p>
          <a:p>
            <a:pPr lvl="1" eaLnBrk="1" fontAlgn="base" hangingPunct="1">
              <a:lnSpc>
                <a:spcPct val="150000"/>
              </a:lnSpc>
              <a:spcBef>
                <a:spcPts val="600"/>
              </a:spcBef>
              <a:spcAft>
                <a:spcPts val="600"/>
              </a:spcAft>
            </a:pPr>
            <a:r>
              <a:rPr lang="en-US" altLang="en-US" sz="2800" b="1" dirty="0">
                <a:solidFill>
                  <a:srgbClr val="000000"/>
                </a:solidFill>
              </a:rPr>
              <a:t>CSE: </a:t>
            </a:r>
            <a:r>
              <a:rPr lang="en-US" altLang="en-US" sz="2800" dirty="0">
                <a:solidFill>
                  <a:srgbClr val="000000"/>
                </a:solidFill>
              </a:rPr>
              <a:t>Rebecca </a:t>
            </a:r>
            <a:r>
              <a:rPr lang="en-US" altLang="en-US" sz="2800" dirty="0" smtClean="0">
                <a:solidFill>
                  <a:srgbClr val="000000"/>
                </a:solidFill>
              </a:rPr>
              <a:t>Feuerlicht, </a:t>
            </a:r>
            <a:r>
              <a:rPr lang="en-US" altLang="en-US" sz="2800" dirty="0">
                <a:solidFill>
                  <a:srgbClr val="000000"/>
                </a:solidFill>
              </a:rPr>
              <a:t>Andrea Woodall</a:t>
            </a:r>
          </a:p>
          <a:p>
            <a:pPr lvl="1" eaLnBrk="1" fontAlgn="base" hangingPunct="1">
              <a:lnSpc>
                <a:spcPct val="150000"/>
              </a:lnSpc>
              <a:spcBef>
                <a:spcPts val="600"/>
              </a:spcBef>
              <a:spcAft>
                <a:spcPts val="600"/>
              </a:spcAft>
            </a:pPr>
            <a:r>
              <a:rPr lang="en-US" altLang="en-US" sz="2800" b="1" dirty="0">
                <a:solidFill>
                  <a:srgbClr val="000000"/>
                </a:solidFill>
              </a:rPr>
              <a:t>SCE:</a:t>
            </a:r>
            <a:r>
              <a:rPr lang="en-US" altLang="en-US" sz="2800" dirty="0">
                <a:solidFill>
                  <a:srgbClr val="000000"/>
                </a:solidFill>
              </a:rPr>
              <a:t> Jim </a:t>
            </a:r>
            <a:r>
              <a:rPr lang="en-US" altLang="en-US" sz="2800" dirty="0" smtClean="0">
                <a:solidFill>
                  <a:srgbClr val="000000"/>
                </a:solidFill>
              </a:rPr>
              <a:t>Stevenson</a:t>
            </a:r>
            <a:endParaRPr lang="en-US" altLang="en-US" sz="2800" dirty="0">
              <a:solidFill>
                <a:srgbClr val="000000"/>
              </a:solidFill>
            </a:endParaRPr>
          </a:p>
          <a:p>
            <a:pPr lvl="1" eaLnBrk="1" fontAlgn="base" hangingPunct="1">
              <a:lnSpc>
                <a:spcPct val="150000"/>
              </a:lnSpc>
              <a:spcBef>
                <a:spcPts val="600"/>
              </a:spcBef>
              <a:spcAft>
                <a:spcPts val="600"/>
              </a:spcAft>
            </a:pPr>
            <a:r>
              <a:rPr lang="en-US" altLang="en-US" sz="2800" b="1" dirty="0">
                <a:solidFill>
                  <a:srgbClr val="000000"/>
                </a:solidFill>
              </a:rPr>
              <a:t>PG&amp;E:</a:t>
            </a:r>
            <a:r>
              <a:rPr lang="en-US" altLang="en-US" sz="2800" dirty="0">
                <a:solidFill>
                  <a:srgbClr val="000000"/>
                </a:solidFill>
              </a:rPr>
              <a:t> Brian Bishop, Ron Moreno</a:t>
            </a:r>
          </a:p>
        </p:txBody>
      </p:sp>
      <p:sp>
        <p:nvSpPr>
          <p:cNvPr id="16387" name="Text Box 3"/>
          <p:cNvSpPr txBox="1">
            <a:spLocks noChangeArrowheads="1"/>
          </p:cNvSpPr>
          <p:nvPr/>
        </p:nvSpPr>
        <p:spPr bwMode="auto">
          <a:xfrm>
            <a:off x="711201" y="80963"/>
            <a:ext cx="214834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altLang="en-US" sz="2400" b="1" dirty="0">
                <a:solidFill>
                  <a:srgbClr val="000000"/>
                </a:solidFill>
              </a:rPr>
              <a:t>Introductions</a:t>
            </a: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427174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7" y="696579"/>
            <a:ext cx="10984375" cy="5416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200" dirty="0">
                <a:solidFill>
                  <a:srgbClr val="000000"/>
                </a:solidFill>
              </a:rPr>
              <a:t>Additionally, the PA will require either option 1 or option 2 below to satisfy the discharge testing requirement. For either option, the following information must be provided to the PA</a:t>
            </a:r>
            <a:r>
              <a:rPr lang="en-US" altLang="en-US" sz="2200" dirty="0" smtClean="0">
                <a:solidFill>
                  <a:srgbClr val="000000"/>
                </a:solidFill>
              </a:rPr>
              <a:t>:</a:t>
            </a:r>
          </a:p>
          <a:p>
            <a:pPr lvl="1" eaLnBrk="1" fontAlgn="base" hangingPunct="1">
              <a:spcBef>
                <a:spcPct val="0"/>
              </a:spcBef>
              <a:spcAft>
                <a:spcPct val="0"/>
              </a:spcAft>
            </a:pPr>
            <a:endParaRPr lang="en-US" altLang="en-US" sz="2200" dirty="0">
              <a:solidFill>
                <a:srgbClr val="000000"/>
              </a:solidFill>
            </a:endParaRPr>
          </a:p>
          <a:p>
            <a:pPr marL="1600200" lvl="2" indent="-457200" eaLnBrk="1" fontAlgn="base" hangingPunct="1">
              <a:spcBef>
                <a:spcPct val="0"/>
              </a:spcBef>
              <a:spcAft>
                <a:spcPct val="0"/>
              </a:spcAft>
              <a:buFont typeface="+mj-lt"/>
              <a:buAutoNum type="alphaLcPeriod"/>
            </a:pPr>
            <a:r>
              <a:rPr lang="en-US" altLang="en-US" sz="2200" dirty="0" smtClean="0">
                <a:solidFill>
                  <a:srgbClr val="000000"/>
                </a:solidFill>
              </a:rPr>
              <a:t>The </a:t>
            </a:r>
            <a:r>
              <a:rPr lang="en-US" altLang="en-US" sz="2200" dirty="0">
                <a:solidFill>
                  <a:srgbClr val="000000"/>
                </a:solidFill>
              </a:rPr>
              <a:t>type of load served (i.e. native load , grid  or artificial </a:t>
            </a:r>
            <a:r>
              <a:rPr lang="en-US" altLang="en-US" sz="2200" dirty="0" smtClean="0">
                <a:solidFill>
                  <a:srgbClr val="000000"/>
                </a:solidFill>
              </a:rPr>
              <a:t>load, depending </a:t>
            </a:r>
            <a:r>
              <a:rPr lang="en-US" altLang="en-US" sz="2200" dirty="0">
                <a:solidFill>
                  <a:srgbClr val="000000"/>
                </a:solidFill>
              </a:rPr>
              <a:t>on what is practical at the </a:t>
            </a:r>
            <a:r>
              <a:rPr lang="en-US" altLang="en-US" sz="2200" dirty="0" smtClean="0">
                <a:solidFill>
                  <a:srgbClr val="000000"/>
                </a:solidFill>
              </a:rPr>
              <a:t>installation)</a:t>
            </a:r>
          </a:p>
          <a:p>
            <a:pPr marL="1600200" lvl="2" indent="-457200" eaLnBrk="1" fontAlgn="base" hangingPunct="1">
              <a:spcBef>
                <a:spcPct val="0"/>
              </a:spcBef>
              <a:spcAft>
                <a:spcPct val="0"/>
              </a:spcAft>
              <a:buFont typeface="+mj-lt"/>
              <a:buAutoNum type="alphaLcPeriod"/>
            </a:pPr>
            <a:r>
              <a:rPr lang="en-US" altLang="en-US" sz="2200" dirty="0" smtClean="0">
                <a:solidFill>
                  <a:srgbClr val="000000"/>
                </a:solidFill>
              </a:rPr>
              <a:t>Unique </a:t>
            </a:r>
            <a:r>
              <a:rPr lang="en-US" altLang="en-US" sz="2200" dirty="0">
                <a:solidFill>
                  <a:srgbClr val="000000"/>
                </a:solidFill>
              </a:rPr>
              <a:t>system identifier (e.g. battery/system serial number or </a:t>
            </a:r>
            <a:r>
              <a:rPr lang="en-US" altLang="en-US" sz="2200" dirty="0" smtClean="0">
                <a:solidFill>
                  <a:srgbClr val="000000"/>
                </a:solidFill>
              </a:rPr>
              <a:t>MAC</a:t>
            </a:r>
            <a:r>
              <a:rPr lang="en-US" altLang="en-US" sz="2200" dirty="0">
                <a:solidFill>
                  <a:srgbClr val="000000"/>
                </a:solidFill>
              </a:rPr>
              <a:t> </a:t>
            </a:r>
            <a:r>
              <a:rPr lang="en-US" altLang="en-US" sz="2200" dirty="0" smtClean="0">
                <a:solidFill>
                  <a:srgbClr val="000000"/>
                </a:solidFill>
              </a:rPr>
              <a:t>address)</a:t>
            </a:r>
          </a:p>
          <a:p>
            <a:pPr marL="1600200" lvl="2" indent="-457200" eaLnBrk="1" fontAlgn="base" hangingPunct="1">
              <a:spcBef>
                <a:spcPct val="0"/>
              </a:spcBef>
              <a:spcAft>
                <a:spcPct val="0"/>
              </a:spcAft>
              <a:buFont typeface="+mj-lt"/>
              <a:buAutoNum type="alphaLcPeriod"/>
            </a:pPr>
            <a:r>
              <a:rPr lang="en-US" altLang="en-US" sz="2200" dirty="0" smtClean="0">
                <a:solidFill>
                  <a:srgbClr val="000000"/>
                </a:solidFill>
              </a:rPr>
              <a:t>The </a:t>
            </a:r>
            <a:r>
              <a:rPr lang="en-US" altLang="en-US" sz="2200" dirty="0">
                <a:solidFill>
                  <a:srgbClr val="000000"/>
                </a:solidFill>
              </a:rPr>
              <a:t>average battery cell temperature (if applicable) or ambient </a:t>
            </a:r>
            <a:r>
              <a:rPr lang="en-US" altLang="en-US" sz="2200" dirty="0" smtClean="0">
                <a:solidFill>
                  <a:srgbClr val="000000"/>
                </a:solidFill>
              </a:rPr>
              <a:t>temperature </a:t>
            </a:r>
            <a:r>
              <a:rPr lang="en-US" altLang="en-US" sz="2200" dirty="0">
                <a:solidFill>
                  <a:srgbClr val="000000"/>
                </a:solidFill>
              </a:rPr>
              <a:t>at the time of the </a:t>
            </a:r>
            <a:r>
              <a:rPr lang="en-US" altLang="en-US" sz="2200" dirty="0" smtClean="0">
                <a:solidFill>
                  <a:srgbClr val="000000"/>
                </a:solidFill>
              </a:rPr>
              <a:t>test</a:t>
            </a:r>
          </a:p>
          <a:p>
            <a:pPr marL="1600200" lvl="2" indent="-457200" eaLnBrk="1" fontAlgn="base" hangingPunct="1">
              <a:spcBef>
                <a:spcPct val="0"/>
              </a:spcBef>
              <a:spcAft>
                <a:spcPct val="0"/>
              </a:spcAft>
              <a:buFont typeface="+mj-lt"/>
              <a:buAutoNum type="alphaLcPeriod"/>
            </a:pPr>
            <a:r>
              <a:rPr lang="en-US" altLang="en-US" sz="2200" dirty="0" smtClean="0">
                <a:solidFill>
                  <a:srgbClr val="000000"/>
                </a:solidFill>
              </a:rPr>
              <a:t>Interval </a:t>
            </a:r>
            <a:r>
              <a:rPr lang="en-US" altLang="en-US" sz="2200" dirty="0">
                <a:solidFill>
                  <a:srgbClr val="000000"/>
                </a:solidFill>
              </a:rPr>
              <a:t>data  (no less than 1 minute, and no more than 5 minutes) </a:t>
            </a:r>
            <a:r>
              <a:rPr lang="en-US" altLang="en-US" sz="2200" dirty="0" smtClean="0">
                <a:solidFill>
                  <a:srgbClr val="000000"/>
                </a:solidFill>
              </a:rPr>
              <a:t>with the </a:t>
            </a:r>
            <a:r>
              <a:rPr lang="en-US" altLang="en-US" sz="2200" dirty="0">
                <a:solidFill>
                  <a:srgbClr val="000000"/>
                </a:solidFill>
              </a:rPr>
              <a:t>following information for each interval recorded over the test </a:t>
            </a:r>
            <a:r>
              <a:rPr lang="en-US" altLang="en-US" sz="2200" dirty="0" smtClean="0">
                <a:solidFill>
                  <a:srgbClr val="000000"/>
                </a:solidFill>
              </a:rPr>
              <a:t>period:</a:t>
            </a:r>
          </a:p>
          <a:p>
            <a:pPr marL="2400300" lvl="4" indent="-342900" eaLnBrk="1" fontAlgn="base" hangingPunct="1">
              <a:spcBef>
                <a:spcPct val="0"/>
              </a:spcBef>
              <a:spcAft>
                <a:spcPct val="0"/>
              </a:spcAft>
              <a:buFont typeface="Arial" panose="020B0604020202020204" pitchFamily="34" charset="0"/>
              <a:buChar char="•"/>
            </a:pPr>
            <a:r>
              <a:rPr lang="en-US" altLang="en-US" sz="2000" dirty="0" smtClean="0">
                <a:solidFill>
                  <a:srgbClr val="000000"/>
                </a:solidFill>
              </a:rPr>
              <a:t>Date </a:t>
            </a:r>
            <a:r>
              <a:rPr lang="en-US" altLang="en-US" sz="2000" dirty="0">
                <a:solidFill>
                  <a:srgbClr val="000000"/>
                </a:solidFill>
              </a:rPr>
              <a:t>and time </a:t>
            </a:r>
            <a:r>
              <a:rPr lang="en-US" altLang="en-US" sz="2000" dirty="0" smtClean="0">
                <a:solidFill>
                  <a:srgbClr val="000000"/>
                </a:solidFill>
              </a:rPr>
              <a:t>stamps</a:t>
            </a:r>
          </a:p>
          <a:p>
            <a:pPr marL="2400300" lvl="4" indent="-342900" eaLnBrk="1" fontAlgn="base" hangingPunct="1">
              <a:spcBef>
                <a:spcPct val="0"/>
              </a:spcBef>
              <a:spcAft>
                <a:spcPct val="0"/>
              </a:spcAft>
              <a:buFont typeface="Arial" panose="020B0604020202020204" pitchFamily="34" charset="0"/>
              <a:buChar char="•"/>
            </a:pPr>
            <a:r>
              <a:rPr lang="en-US" altLang="en-US" sz="2000" dirty="0" smtClean="0">
                <a:solidFill>
                  <a:srgbClr val="000000"/>
                </a:solidFill>
              </a:rPr>
              <a:t>kW </a:t>
            </a:r>
            <a:r>
              <a:rPr lang="en-US" altLang="en-US" sz="2000" dirty="0">
                <a:solidFill>
                  <a:srgbClr val="000000"/>
                </a:solidFill>
              </a:rPr>
              <a:t>and/or kWh  </a:t>
            </a:r>
            <a:endParaRPr lang="en-US" altLang="en-US" sz="2000" dirty="0" smtClean="0">
              <a:solidFill>
                <a:srgbClr val="000000"/>
              </a:solidFill>
            </a:endParaRPr>
          </a:p>
          <a:p>
            <a:pPr marL="2400300" lvl="4" indent="-342900" eaLnBrk="1" fontAlgn="base" hangingPunct="1">
              <a:spcBef>
                <a:spcPct val="0"/>
              </a:spcBef>
              <a:spcAft>
                <a:spcPct val="0"/>
              </a:spcAft>
              <a:buFont typeface="Arial" panose="020B0604020202020204" pitchFamily="34" charset="0"/>
              <a:buChar char="•"/>
            </a:pPr>
            <a:r>
              <a:rPr lang="en-US" altLang="en-US" sz="2000" dirty="0" smtClean="0">
                <a:solidFill>
                  <a:srgbClr val="000000"/>
                </a:solidFill>
              </a:rPr>
              <a:t>State </a:t>
            </a:r>
            <a:r>
              <a:rPr lang="en-US" altLang="en-US" sz="2000" dirty="0">
                <a:solidFill>
                  <a:srgbClr val="000000"/>
                </a:solidFill>
              </a:rPr>
              <a:t>of charge</a:t>
            </a:r>
          </a:p>
          <a:p>
            <a:pPr marL="1600200" lvl="2" indent="-457200" eaLnBrk="1" fontAlgn="base" hangingPunct="1">
              <a:spcBef>
                <a:spcPct val="0"/>
              </a:spcBef>
              <a:spcAft>
                <a:spcPct val="0"/>
              </a:spcAft>
              <a:buFont typeface="+mj-lt"/>
              <a:buAutoNum type="alphaLcPeriod"/>
            </a:pPr>
            <a:endParaRPr lang="en-US" altLang="en-US" sz="2200" dirty="0">
              <a:solidFill>
                <a:srgbClr val="000000"/>
              </a:solidFill>
            </a:endParaRPr>
          </a:p>
        </p:txBody>
      </p:sp>
      <p:sp>
        <p:nvSpPr>
          <p:cNvPr id="16387" name="Text Box 3"/>
          <p:cNvSpPr txBox="1">
            <a:spLocks noChangeArrowheads="1"/>
          </p:cNvSpPr>
          <p:nvPr/>
        </p:nvSpPr>
        <p:spPr bwMode="auto">
          <a:xfrm>
            <a:off x="672177" y="105632"/>
            <a:ext cx="95876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sz="2400" b="1" dirty="0">
                <a:solidFill>
                  <a:srgbClr val="EAEAEA">
                    <a:lumMod val="10000"/>
                  </a:srgbClr>
                </a:solidFill>
              </a:rPr>
              <a:t>Energy Storage Field Inspection and Discharge Testing 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919219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7" y="823460"/>
            <a:ext cx="10984375" cy="449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200" dirty="0" smtClean="0">
                <a:solidFill>
                  <a:srgbClr val="000000"/>
                </a:solidFill>
              </a:rPr>
              <a:t>Additional </a:t>
            </a:r>
            <a:r>
              <a:rPr lang="en-US" altLang="en-US" sz="2200" dirty="0">
                <a:solidFill>
                  <a:srgbClr val="000000"/>
                </a:solidFill>
              </a:rPr>
              <a:t>data and information requirements specific to each option are identified below</a:t>
            </a:r>
            <a:r>
              <a:rPr lang="en-US" altLang="en-US" sz="2200" dirty="0" smtClean="0">
                <a:solidFill>
                  <a:srgbClr val="000000"/>
                </a:solidFill>
              </a:rPr>
              <a:t>.</a:t>
            </a:r>
          </a:p>
          <a:p>
            <a:pPr lvl="1" eaLnBrk="1" fontAlgn="base" hangingPunct="1">
              <a:spcBef>
                <a:spcPct val="0"/>
              </a:spcBef>
              <a:spcAft>
                <a:spcPct val="0"/>
              </a:spcAft>
            </a:pPr>
            <a:endParaRPr lang="en-US" altLang="en-US" sz="2200" dirty="0">
              <a:solidFill>
                <a:srgbClr val="000000"/>
              </a:solidFill>
            </a:endParaRPr>
          </a:p>
          <a:p>
            <a:pPr lvl="1" eaLnBrk="1" fontAlgn="base" hangingPunct="1">
              <a:spcBef>
                <a:spcPct val="0"/>
              </a:spcBef>
              <a:spcAft>
                <a:spcPct val="0"/>
              </a:spcAft>
            </a:pPr>
            <a:r>
              <a:rPr lang="en-US" altLang="en-US" sz="2200" b="1" dirty="0">
                <a:solidFill>
                  <a:srgbClr val="000000"/>
                </a:solidFill>
              </a:rPr>
              <a:t>Option 1 Field Test: </a:t>
            </a:r>
            <a:r>
              <a:rPr lang="en-US" altLang="en-US" sz="2200" dirty="0" smtClean="0">
                <a:solidFill>
                  <a:srgbClr val="000000"/>
                </a:solidFill>
              </a:rPr>
              <a:t>Continuous* discharge </a:t>
            </a:r>
            <a:r>
              <a:rPr lang="en-US" altLang="en-US" sz="2200" dirty="0">
                <a:solidFill>
                  <a:srgbClr val="000000"/>
                </a:solidFill>
              </a:rPr>
              <a:t>test measuring actual energy storage system output over the discharge duration specified on the application.</a:t>
            </a:r>
          </a:p>
          <a:p>
            <a:pPr lvl="1" eaLnBrk="1" fontAlgn="base" hangingPunct="1">
              <a:spcBef>
                <a:spcPct val="0"/>
              </a:spcBef>
              <a:spcAft>
                <a:spcPct val="0"/>
              </a:spcAft>
            </a:pPr>
            <a:r>
              <a:rPr lang="en-US" altLang="en-US" sz="2200" dirty="0" smtClean="0">
                <a:solidFill>
                  <a:srgbClr val="000000"/>
                </a:solidFill>
              </a:rPr>
              <a:t>	</a:t>
            </a:r>
          </a:p>
          <a:p>
            <a:pPr lvl="1" eaLnBrk="1" fontAlgn="base" hangingPunct="1">
              <a:spcBef>
                <a:spcPct val="0"/>
              </a:spcBef>
              <a:spcAft>
                <a:spcPct val="0"/>
              </a:spcAft>
            </a:pPr>
            <a:r>
              <a:rPr lang="en-US" altLang="en-US" sz="2200" dirty="0">
                <a:solidFill>
                  <a:srgbClr val="000000"/>
                </a:solidFill>
              </a:rPr>
              <a:t>	</a:t>
            </a:r>
            <a:r>
              <a:rPr lang="en-US" altLang="en-US" sz="2200" dirty="0" smtClean="0">
                <a:solidFill>
                  <a:srgbClr val="000000"/>
                </a:solidFill>
              </a:rPr>
              <a:t>The </a:t>
            </a:r>
            <a:r>
              <a:rPr lang="en-US" altLang="en-US" sz="2200" dirty="0">
                <a:solidFill>
                  <a:srgbClr val="000000"/>
                </a:solidFill>
              </a:rPr>
              <a:t>continuous discharge test is to be completed by the project developer, </a:t>
            </a:r>
            <a:r>
              <a:rPr lang="en-US" altLang="en-US" sz="2200" dirty="0" smtClean="0">
                <a:solidFill>
                  <a:srgbClr val="000000"/>
                </a:solidFill>
              </a:rPr>
              <a:t>	System </a:t>
            </a:r>
            <a:r>
              <a:rPr lang="en-US" altLang="en-US" sz="2200" dirty="0">
                <a:solidFill>
                  <a:srgbClr val="000000"/>
                </a:solidFill>
              </a:rPr>
              <a:t>Owner or Host Customer during or independently of the field </a:t>
            </a:r>
            <a:r>
              <a:rPr lang="en-US" altLang="en-US" sz="2200" dirty="0" smtClean="0">
                <a:solidFill>
                  <a:srgbClr val="000000"/>
                </a:solidFill>
              </a:rPr>
              <a:t>	verification </a:t>
            </a:r>
            <a:r>
              <a:rPr lang="en-US" altLang="en-US" sz="2200" dirty="0">
                <a:solidFill>
                  <a:srgbClr val="000000"/>
                </a:solidFill>
              </a:rPr>
              <a:t>visit, and results should be submitted to the PA prior to field </a:t>
            </a:r>
            <a:r>
              <a:rPr lang="en-US" altLang="en-US" sz="2200" dirty="0" smtClean="0">
                <a:solidFill>
                  <a:srgbClr val="000000"/>
                </a:solidFill>
              </a:rPr>
              <a:t>	inspection</a:t>
            </a:r>
            <a:r>
              <a:rPr lang="en-US" altLang="en-US" sz="2200" dirty="0">
                <a:solidFill>
                  <a:srgbClr val="000000"/>
                </a:solidFill>
              </a:rPr>
              <a:t>. </a:t>
            </a:r>
            <a:endParaRPr lang="en-US" altLang="en-US" sz="2200" dirty="0" smtClean="0">
              <a:solidFill>
                <a:srgbClr val="000000"/>
              </a:solidFill>
            </a:endParaRPr>
          </a:p>
          <a:p>
            <a:pPr lvl="1" eaLnBrk="1" fontAlgn="base" hangingPunct="1">
              <a:spcBef>
                <a:spcPct val="0"/>
              </a:spcBef>
              <a:spcAft>
                <a:spcPct val="0"/>
              </a:spcAft>
            </a:pPr>
            <a:endParaRPr lang="en-US" altLang="en-US" sz="2200" dirty="0">
              <a:solidFill>
                <a:srgbClr val="000000"/>
              </a:solidFill>
            </a:endParaRPr>
          </a:p>
          <a:p>
            <a:pPr lvl="1" eaLnBrk="1" fontAlgn="base" hangingPunct="1">
              <a:spcBef>
                <a:spcPct val="0"/>
              </a:spcBef>
              <a:spcAft>
                <a:spcPct val="0"/>
              </a:spcAft>
            </a:pPr>
            <a:r>
              <a:rPr lang="en-US" altLang="en-US" sz="2000" i="1" dirty="0">
                <a:solidFill>
                  <a:srgbClr val="000000"/>
                </a:solidFill>
              </a:rPr>
              <a:t>*Continuous discharge means discharging  at its rated capacity from the fully charged state without charging over the specified discharge duration</a:t>
            </a:r>
          </a:p>
        </p:txBody>
      </p:sp>
      <p:sp>
        <p:nvSpPr>
          <p:cNvPr id="16387" name="Text Box 3"/>
          <p:cNvSpPr txBox="1">
            <a:spLocks noChangeArrowheads="1"/>
          </p:cNvSpPr>
          <p:nvPr/>
        </p:nvSpPr>
        <p:spPr bwMode="auto">
          <a:xfrm>
            <a:off x="672177" y="105323"/>
            <a:ext cx="95876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sz="2400" b="1" dirty="0">
                <a:solidFill>
                  <a:srgbClr val="EAEAEA">
                    <a:lumMod val="10000"/>
                  </a:srgbClr>
                </a:solidFill>
              </a:rPr>
              <a:t>Energy Storage Field Inspection and Discharge Testing 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78684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7" y="835318"/>
            <a:ext cx="10984375" cy="3816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200" b="1" dirty="0" smtClean="0">
                <a:solidFill>
                  <a:srgbClr val="000000"/>
                </a:solidFill>
              </a:rPr>
              <a:t>Option </a:t>
            </a:r>
            <a:r>
              <a:rPr lang="en-US" altLang="en-US" sz="2200" b="1" dirty="0">
                <a:solidFill>
                  <a:srgbClr val="000000"/>
                </a:solidFill>
              </a:rPr>
              <a:t>2 Factory and Field Test: </a:t>
            </a:r>
            <a:r>
              <a:rPr lang="en-US" altLang="en-US" sz="2200" dirty="0">
                <a:solidFill>
                  <a:srgbClr val="000000"/>
                </a:solidFill>
              </a:rPr>
              <a:t>For battery systems, manufacturer and/or system integrator-provided continuous discharge test report of the same make and model as the unit(s) inspected in the field must be provided. Factory report must also include description of testing approach or methodology, location of test, and inverter efficiency (if applicable). Additionally, a ½ hour continuous field discharge test measuring actual energy storage system output must be provided. </a:t>
            </a:r>
          </a:p>
          <a:p>
            <a:pPr lvl="1" eaLnBrk="1" fontAlgn="base" hangingPunct="1">
              <a:spcBef>
                <a:spcPct val="0"/>
              </a:spcBef>
              <a:spcAft>
                <a:spcPct val="0"/>
              </a:spcAft>
            </a:pPr>
            <a:endParaRPr lang="en-US" altLang="en-US" sz="2200" dirty="0" smtClean="0">
              <a:solidFill>
                <a:srgbClr val="000000"/>
              </a:solidFill>
            </a:endParaRPr>
          </a:p>
          <a:p>
            <a:pPr lvl="1" eaLnBrk="1" fontAlgn="base" hangingPunct="1">
              <a:spcBef>
                <a:spcPct val="0"/>
              </a:spcBef>
              <a:spcAft>
                <a:spcPct val="0"/>
              </a:spcAft>
            </a:pPr>
            <a:r>
              <a:rPr lang="en-US" altLang="en-US" sz="2200" dirty="0">
                <a:solidFill>
                  <a:srgbClr val="000000"/>
                </a:solidFill>
              </a:rPr>
              <a:t>	</a:t>
            </a:r>
            <a:r>
              <a:rPr lang="en-US" altLang="en-US" sz="2200" dirty="0" smtClean="0">
                <a:solidFill>
                  <a:srgbClr val="000000"/>
                </a:solidFill>
              </a:rPr>
              <a:t>The </a:t>
            </a:r>
            <a:r>
              <a:rPr lang="en-US" altLang="en-US" sz="2200" dirty="0">
                <a:solidFill>
                  <a:srgbClr val="000000"/>
                </a:solidFill>
              </a:rPr>
              <a:t>½ hour continuous discharge field test is to be completed by the project </a:t>
            </a:r>
            <a:r>
              <a:rPr lang="en-US" altLang="en-US" sz="2200" dirty="0" smtClean="0">
                <a:solidFill>
                  <a:srgbClr val="000000"/>
                </a:solidFill>
              </a:rPr>
              <a:t>	developer</a:t>
            </a:r>
            <a:r>
              <a:rPr lang="en-US" altLang="en-US" sz="2200" dirty="0">
                <a:solidFill>
                  <a:srgbClr val="000000"/>
                </a:solidFill>
              </a:rPr>
              <a:t>, System Owner or Host Customer, either during or independently of </a:t>
            </a:r>
            <a:r>
              <a:rPr lang="en-US" altLang="en-US" sz="2200" dirty="0" smtClean="0">
                <a:solidFill>
                  <a:srgbClr val="000000"/>
                </a:solidFill>
              </a:rPr>
              <a:t>	the </a:t>
            </a:r>
            <a:r>
              <a:rPr lang="en-US" altLang="en-US" sz="2200" dirty="0">
                <a:solidFill>
                  <a:srgbClr val="000000"/>
                </a:solidFill>
              </a:rPr>
              <a:t>field verification visit.  Both the manufacturer report and ½ hour test results </a:t>
            </a:r>
            <a:r>
              <a:rPr lang="en-US" altLang="en-US" sz="2200" dirty="0" smtClean="0">
                <a:solidFill>
                  <a:srgbClr val="000000"/>
                </a:solidFill>
              </a:rPr>
              <a:t>	should </a:t>
            </a:r>
            <a:r>
              <a:rPr lang="en-US" altLang="en-US" sz="2200" dirty="0">
                <a:solidFill>
                  <a:srgbClr val="000000"/>
                </a:solidFill>
              </a:rPr>
              <a:t>be submitted to the PA prior to field inspection. </a:t>
            </a:r>
          </a:p>
        </p:txBody>
      </p:sp>
      <p:sp>
        <p:nvSpPr>
          <p:cNvPr id="16387" name="Text Box 3"/>
          <p:cNvSpPr txBox="1">
            <a:spLocks noChangeArrowheads="1"/>
          </p:cNvSpPr>
          <p:nvPr/>
        </p:nvSpPr>
        <p:spPr bwMode="auto">
          <a:xfrm>
            <a:off x="672177" y="115157"/>
            <a:ext cx="95876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sz="2400" b="1" dirty="0">
                <a:solidFill>
                  <a:srgbClr val="EAEAEA">
                    <a:lumMod val="10000"/>
                  </a:srgbClr>
                </a:solidFill>
              </a:rPr>
              <a:t>Energy Storage Field Inspection and Discharge Testing 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2357676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7" y="1285909"/>
            <a:ext cx="10984375"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200" dirty="0" smtClean="0">
                <a:solidFill>
                  <a:srgbClr val="000000"/>
                </a:solidFill>
              </a:rPr>
              <a:t>The </a:t>
            </a:r>
            <a:r>
              <a:rPr lang="en-US" altLang="en-US" sz="2200" dirty="0">
                <a:solidFill>
                  <a:srgbClr val="000000"/>
                </a:solidFill>
              </a:rPr>
              <a:t>results of the continuous discharge test over the specified discharge duration must be within +/- 5% of the SGIP incentivized capacity in the incentive claim documentation. Projects yielding test results outside of the +/-5% threshold are subject to capacity and incentive adjustments according to the test results, and may be subject to additional eligibility requirements before final approval.    </a:t>
            </a:r>
          </a:p>
          <a:p>
            <a:pPr lvl="1" eaLnBrk="1" fontAlgn="base" hangingPunct="1">
              <a:spcBef>
                <a:spcPct val="0"/>
              </a:spcBef>
              <a:spcAft>
                <a:spcPct val="0"/>
              </a:spcAft>
            </a:pPr>
            <a:endParaRPr lang="en-US" altLang="en-US" sz="2200" dirty="0">
              <a:solidFill>
                <a:srgbClr val="000000"/>
              </a:solidFill>
            </a:endParaRPr>
          </a:p>
        </p:txBody>
      </p:sp>
      <p:sp>
        <p:nvSpPr>
          <p:cNvPr id="16387" name="Text Box 3"/>
          <p:cNvSpPr txBox="1">
            <a:spLocks noChangeArrowheads="1"/>
          </p:cNvSpPr>
          <p:nvPr/>
        </p:nvSpPr>
        <p:spPr bwMode="auto">
          <a:xfrm>
            <a:off x="672177" y="125541"/>
            <a:ext cx="95876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sz="2400" b="1" dirty="0">
                <a:solidFill>
                  <a:srgbClr val="EAEAEA">
                    <a:lumMod val="10000"/>
                  </a:srgbClr>
                </a:solidFill>
              </a:rPr>
              <a:t>Energy Storage Field Inspection and Discharge Testing Protocol</a:t>
            </a:r>
            <a:endParaRPr lang="en-US" altLang="en-US" sz="2400" b="1" dirty="0">
              <a:solidFill>
                <a:srgbClr val="EAEAEA">
                  <a:lumMod val="10000"/>
                </a:srgbClr>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286695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2585977" y="2440692"/>
            <a:ext cx="687054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4800" dirty="0" smtClean="0">
                <a:solidFill>
                  <a:srgbClr val="000000"/>
                </a:solidFill>
                <a:latin typeface="+mn-lt"/>
              </a:rPr>
              <a:t>Questions / Discussion</a:t>
            </a: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89905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1374642" y="1308642"/>
            <a:ext cx="9747516"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dirty="0">
                <a:solidFill>
                  <a:srgbClr val="000000"/>
                </a:solidFill>
              </a:rPr>
              <a:t>In compliance with Decision (D.) 16-06-055 Ordering Paragraph (OP) 9, Pacific Gas and Electric Company, Southern California Edison, </a:t>
            </a:r>
            <a:r>
              <a:rPr lang="en-US" sz="2800" dirty="0" smtClean="0">
                <a:solidFill>
                  <a:srgbClr val="000000"/>
                </a:solidFill>
              </a:rPr>
              <a:t>SoCalGas, </a:t>
            </a:r>
            <a:r>
              <a:rPr lang="en-US" sz="2800" dirty="0">
                <a:solidFill>
                  <a:srgbClr val="000000"/>
                </a:solidFill>
              </a:rPr>
              <a:t>and Center for Sustainable Energy (collectively, Program Administrators or PAs) are hosting a quarterly workshop for participants to ask questions regarding </a:t>
            </a:r>
            <a:r>
              <a:rPr lang="en-US" sz="2800" dirty="0" smtClean="0">
                <a:solidFill>
                  <a:srgbClr val="000000"/>
                </a:solidFill>
              </a:rPr>
              <a:t>a </a:t>
            </a:r>
            <a:r>
              <a:rPr lang="en-US" sz="2800" dirty="0">
                <a:solidFill>
                  <a:srgbClr val="000000"/>
                </a:solidFill>
              </a:rPr>
              <a:t>Marketing &amp; Outreach program, discuss proposed changes, and </a:t>
            </a:r>
            <a:r>
              <a:rPr lang="en-US" sz="2800" dirty="0" smtClean="0">
                <a:solidFill>
                  <a:srgbClr val="000000"/>
                </a:solidFill>
              </a:rPr>
              <a:t>provide </a:t>
            </a:r>
            <a:r>
              <a:rPr lang="en-US" sz="2800" dirty="0">
                <a:solidFill>
                  <a:srgbClr val="000000"/>
                </a:solidFill>
              </a:rPr>
              <a:t>feedback. </a:t>
            </a:r>
          </a:p>
        </p:txBody>
      </p:sp>
      <p:sp>
        <p:nvSpPr>
          <p:cNvPr id="16387" name="Text Box 3"/>
          <p:cNvSpPr txBox="1">
            <a:spLocks noChangeArrowheads="1"/>
          </p:cNvSpPr>
          <p:nvPr/>
        </p:nvSpPr>
        <p:spPr bwMode="auto">
          <a:xfrm>
            <a:off x="762279" y="90488"/>
            <a:ext cx="141577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en-US" altLang="en-US" sz="2400" b="1" dirty="0" smtClean="0">
                <a:solidFill>
                  <a:srgbClr val="000000"/>
                </a:solidFill>
              </a:rPr>
              <a:t>Purpose</a:t>
            </a:r>
            <a:endParaRPr lang="en-US" altLang="en-US" sz="2400" b="1" dirty="0">
              <a:solidFill>
                <a:srgbClr val="000000"/>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5644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6" y="998782"/>
            <a:ext cx="10984375" cy="4124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Service Community asked to fill out survey monke</a:t>
            </a:r>
            <a:r>
              <a:rPr lang="en-US" altLang="en-US" sz="2400" dirty="0" smtClean="0">
                <a:solidFill>
                  <a:srgbClr val="000000"/>
                </a:solidFill>
              </a:rPr>
              <a:t>y to better understand vendor partner needs and issues especially when promoting to customers technologies and SGIP. </a:t>
            </a: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9 responses were received</a:t>
            </a: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Vendor partners expressed application process can be difficult to follow due to timing and incentive constraints as well as data issues. Customers are also unsure of technology which can create uncertainty with SGIP.</a:t>
            </a:r>
          </a:p>
          <a:p>
            <a:pPr marL="577850" lvl="1" indent="-342900" eaLnBrk="1" fontAlgn="base" hangingPunct="1">
              <a:spcBef>
                <a:spcPct val="0"/>
              </a:spcBef>
              <a:spcAft>
                <a:spcPct val="0"/>
              </a:spcAft>
              <a:buFont typeface="Arial" panose="020B0604020202020204" pitchFamily="34" charset="0"/>
              <a:buChar char="•"/>
            </a:pPr>
            <a:r>
              <a:rPr lang="en-US" altLang="en-US" sz="2400" dirty="0" smtClean="0">
                <a:solidFill>
                  <a:srgbClr val="000000"/>
                </a:solidFill>
              </a:rPr>
              <a:t>Additional information was requested for other programs, marketing and outreach</a:t>
            </a:r>
          </a:p>
          <a:p>
            <a:pPr lvl="1" eaLnBrk="1" fontAlgn="base" hangingPunct="1">
              <a:spcBef>
                <a:spcPct val="0"/>
              </a:spcBef>
              <a:spcAft>
                <a:spcPct val="0"/>
              </a:spcAft>
            </a:pPr>
            <a:r>
              <a:rPr lang="en-US" altLang="en-US" sz="2400" b="1" dirty="0" smtClean="0">
                <a:solidFill>
                  <a:srgbClr val="000000"/>
                </a:solidFill>
              </a:rPr>
              <a:t> </a:t>
            </a:r>
            <a:endParaRPr lang="en-US" sz="2400" b="1" dirty="0">
              <a:solidFill>
                <a:srgbClr val="000000"/>
              </a:solidFill>
            </a:endParaRPr>
          </a:p>
          <a:p>
            <a:pPr lvl="1" eaLnBrk="1" fontAlgn="base" hangingPunct="1">
              <a:spcBef>
                <a:spcPct val="0"/>
              </a:spcBef>
              <a:spcAft>
                <a:spcPct val="0"/>
              </a:spcAft>
            </a:pPr>
            <a:endParaRPr lang="en-US" altLang="en-US" sz="2200" b="1" dirty="0" smtClean="0">
              <a:solidFill>
                <a:srgbClr val="000000"/>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672177" y="62984"/>
            <a:ext cx="1588897" cy="461665"/>
          </a:xfrm>
          <a:prstGeom prst="rect">
            <a:avLst/>
          </a:prstGeom>
        </p:spPr>
        <p:txBody>
          <a:bodyPr wrap="none">
            <a:spAutoFit/>
          </a:bodyPr>
          <a:lstStyle/>
          <a:p>
            <a:r>
              <a:rPr lang="en-US" altLang="en-US" sz="2400" b="1" dirty="0" smtClean="0">
                <a:solidFill>
                  <a:srgbClr val="000000"/>
                </a:solidFill>
              </a:rPr>
              <a:t>Summary</a:t>
            </a:r>
            <a:endParaRPr lang="en-US" sz="2400" b="1" dirty="0"/>
          </a:p>
        </p:txBody>
      </p:sp>
    </p:spTree>
    <p:extLst>
      <p:ext uri="{BB962C8B-B14F-4D97-AF65-F5344CB8AC3E}">
        <p14:creationId xmlns:p14="http://schemas.microsoft.com/office/powerpoint/2010/main" val="430052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756212" y="705904"/>
            <a:ext cx="10984375"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000000"/>
                </a:solidFill>
              </a:rPr>
              <a:t>Q1:</a:t>
            </a:r>
            <a:r>
              <a:rPr lang="en-US" altLang="en-US" sz="2400" b="1" i="1" dirty="0">
                <a:solidFill>
                  <a:srgbClr val="000000"/>
                </a:solidFill>
              </a:rPr>
              <a:t> </a:t>
            </a:r>
            <a:r>
              <a:rPr lang="en-US" sz="2400" b="1" dirty="0">
                <a:solidFill>
                  <a:srgbClr val="000000"/>
                </a:solidFill>
              </a:rPr>
              <a:t>Who is your ideal customer? Commercial, Government, Non-Profit, Residential, Other?</a:t>
            </a: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r>
              <a:rPr lang="en-US" altLang="en-US" sz="2200" b="1" dirty="0" smtClean="0">
                <a:solidFill>
                  <a:srgbClr val="000000"/>
                </a:solidFill>
              </a:rPr>
              <a:t>Responses: </a:t>
            </a:r>
          </a:p>
          <a:p>
            <a:pPr lvl="1" eaLnBrk="1" fontAlgn="base" hangingPunct="1">
              <a:spcBef>
                <a:spcPct val="0"/>
              </a:spcBef>
              <a:spcAft>
                <a:spcPct val="0"/>
              </a:spcAft>
            </a:pPr>
            <a:endParaRPr lang="en-US" altLang="en-US" sz="1200" b="1" dirty="0">
              <a:solidFill>
                <a:srgbClr val="000000"/>
              </a:solidFill>
            </a:endParaRP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Education </a:t>
            </a:r>
            <a:endParaRPr lang="en-US" altLang="en-US" sz="2200" dirty="0" smtClean="0">
              <a:solidFill>
                <a:srgbClr val="000000"/>
              </a:solidFill>
            </a:endParaRP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Government </a:t>
            </a:r>
          </a:p>
          <a:p>
            <a:pPr marL="577850" lvl="1" indent="-342900" eaLnBrk="1" fontAlgn="base" hangingPunct="1">
              <a:spcBef>
                <a:spcPct val="0"/>
              </a:spcBef>
              <a:spcAft>
                <a:spcPct val="0"/>
              </a:spcAft>
              <a:buFont typeface="Arial" panose="020B0604020202020204" pitchFamily="34" charset="0"/>
              <a:buChar char="•"/>
            </a:pPr>
            <a:r>
              <a:rPr lang="en-US" altLang="en-US" sz="2200" dirty="0">
                <a:solidFill>
                  <a:srgbClr val="000000"/>
                </a:solidFill>
              </a:rPr>
              <a:t>Large Commercial</a:t>
            </a:r>
          </a:p>
          <a:p>
            <a:pPr marL="577850" lvl="1" indent="-342900" eaLnBrk="1" fontAlgn="base" hangingPunct="1">
              <a:spcBef>
                <a:spcPct val="0"/>
              </a:spcBef>
              <a:spcAft>
                <a:spcPct val="0"/>
              </a:spcAft>
              <a:buFont typeface="Arial" panose="020B0604020202020204" pitchFamily="34" charset="0"/>
              <a:buChar char="•"/>
            </a:pPr>
            <a:r>
              <a:rPr lang="en-US" altLang="en-US" sz="2200" dirty="0">
                <a:solidFill>
                  <a:srgbClr val="000000"/>
                </a:solidFill>
              </a:rPr>
              <a:t>Large Industrial</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LSEs </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Residential</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Utility</a:t>
            </a:r>
          </a:p>
          <a:p>
            <a:pPr lvl="1" eaLnBrk="1" fontAlgn="base" hangingPunct="1">
              <a:spcBef>
                <a:spcPct val="0"/>
              </a:spcBef>
              <a:spcAft>
                <a:spcPct val="0"/>
              </a:spcAft>
            </a:pPr>
            <a:endParaRPr lang="en-US" altLang="en-US" sz="2200" dirty="0">
              <a:solidFill>
                <a:srgbClr val="FF0000"/>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2439542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72176" y="804161"/>
            <a:ext cx="10984375" cy="51090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sz="2400" b="1" dirty="0" smtClean="0">
                <a:solidFill>
                  <a:srgbClr val="000000"/>
                </a:solidFill>
              </a:rPr>
              <a:t>Q2</a:t>
            </a:r>
            <a:r>
              <a:rPr lang="en-US" sz="2400" b="1" dirty="0">
                <a:solidFill>
                  <a:srgbClr val="000000"/>
                </a:solidFill>
              </a:rPr>
              <a:t>: What type of technology education (energy storage, renewable or non-renewable generation technologies) do your customer prospects require?</a:t>
            </a:r>
          </a:p>
          <a:p>
            <a:pPr lvl="1" eaLnBrk="1" fontAlgn="base" hangingPunct="1">
              <a:spcBef>
                <a:spcPct val="0"/>
              </a:spcBef>
              <a:spcAft>
                <a:spcPct val="0"/>
              </a:spcAft>
            </a:pPr>
            <a:endParaRPr lang="en-US" altLang="en-US" sz="2200" b="1" dirty="0">
              <a:solidFill>
                <a:srgbClr val="000000"/>
              </a:solidFill>
            </a:endParaRPr>
          </a:p>
          <a:p>
            <a:pPr lvl="1" eaLnBrk="1" fontAlgn="base" hangingPunct="1">
              <a:spcBef>
                <a:spcPct val="0"/>
              </a:spcBef>
              <a:spcAft>
                <a:spcPct val="0"/>
              </a:spcAft>
            </a:pPr>
            <a:r>
              <a:rPr lang="en-US" altLang="en-US" sz="2200" b="1" dirty="0" smtClean="0">
                <a:solidFill>
                  <a:srgbClr val="000000"/>
                </a:solidFill>
              </a:rPr>
              <a:t>Responses:</a:t>
            </a:r>
          </a:p>
          <a:p>
            <a:pPr lvl="1" eaLnBrk="1" fontAlgn="base" hangingPunct="1">
              <a:spcBef>
                <a:spcPct val="0"/>
              </a:spcBef>
              <a:spcAft>
                <a:spcPct val="0"/>
              </a:spcAft>
            </a:pPr>
            <a:endParaRPr lang="en-US" altLang="en-US" sz="1200" b="1" dirty="0">
              <a:solidFill>
                <a:srgbClr val="000000"/>
              </a:solidFill>
            </a:endParaRPr>
          </a:p>
          <a:p>
            <a:pPr marL="577850" lvl="1" indent="-342900" eaLnBrk="1" fontAlgn="base" hangingPunct="1">
              <a:spcBef>
                <a:spcPct val="0"/>
              </a:spcBef>
              <a:spcAft>
                <a:spcPct val="0"/>
              </a:spcAft>
              <a:buFont typeface="Arial" panose="020B0604020202020204" pitchFamily="34" charset="0"/>
              <a:buChar char="•"/>
            </a:pPr>
            <a:r>
              <a:rPr lang="en-US" altLang="en-US" sz="2200" dirty="0">
                <a:solidFill>
                  <a:srgbClr val="000000"/>
                </a:solidFill>
              </a:rPr>
              <a:t>Battery 101 training with AC and DC coupling</a:t>
            </a:r>
          </a:p>
          <a:p>
            <a:pPr marL="577850" lvl="1" indent="-342900" eaLnBrk="1" fontAlgn="base" hangingPunct="1">
              <a:spcBef>
                <a:spcPct val="0"/>
              </a:spcBef>
              <a:spcAft>
                <a:spcPct val="0"/>
              </a:spcAft>
              <a:buFont typeface="Arial" panose="020B0604020202020204" pitchFamily="34" charset="0"/>
              <a:buChar char="•"/>
            </a:pPr>
            <a:r>
              <a:rPr lang="en-US" altLang="en-US" sz="2200" dirty="0">
                <a:solidFill>
                  <a:srgbClr val="000000"/>
                </a:solidFill>
              </a:rPr>
              <a:t>Charging electric vehicles with solar</a:t>
            </a:r>
          </a:p>
          <a:p>
            <a:pPr marL="577850" lvl="1" indent="-342900" eaLnBrk="1" fontAlgn="base" hangingPunct="1">
              <a:spcBef>
                <a:spcPct val="0"/>
              </a:spcBef>
              <a:spcAft>
                <a:spcPct val="0"/>
              </a:spcAft>
              <a:buFont typeface="Arial" panose="020B0604020202020204" pitchFamily="34" charset="0"/>
              <a:buChar char="•"/>
            </a:pPr>
            <a:r>
              <a:rPr lang="en-US" altLang="en-US" sz="2200" dirty="0">
                <a:solidFill>
                  <a:srgbClr val="000000"/>
                </a:solidFill>
              </a:rPr>
              <a:t>ECMs</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Energy </a:t>
            </a:r>
            <a:r>
              <a:rPr lang="en-US" altLang="en-US" sz="2200" dirty="0" smtClean="0">
                <a:solidFill>
                  <a:srgbClr val="000000"/>
                </a:solidFill>
              </a:rPr>
              <a:t>Storage</a:t>
            </a:r>
          </a:p>
          <a:p>
            <a:pPr marL="577850" lvl="1" indent="-342900" eaLnBrk="1" fontAlgn="base" hangingPunct="1">
              <a:spcBef>
                <a:spcPct val="0"/>
              </a:spcBef>
              <a:spcAft>
                <a:spcPct val="0"/>
              </a:spcAft>
              <a:buFont typeface="Arial" panose="020B0604020202020204" pitchFamily="34" charset="0"/>
              <a:buChar char="•"/>
            </a:pPr>
            <a:r>
              <a:rPr lang="en-US" altLang="en-US" sz="2200" dirty="0">
                <a:solidFill>
                  <a:srgbClr val="000000"/>
                </a:solidFill>
              </a:rPr>
              <a:t>Onsite Renewable Generation</a:t>
            </a:r>
          </a:p>
          <a:p>
            <a:pPr marL="577850" lvl="1" indent="-342900" eaLnBrk="1" fontAlgn="base" hangingPunct="1">
              <a:spcBef>
                <a:spcPct val="0"/>
              </a:spcBef>
              <a:spcAft>
                <a:spcPct val="0"/>
              </a:spcAft>
              <a:buFont typeface="Arial" panose="020B0604020202020204" pitchFamily="34" charset="0"/>
              <a:buChar char="•"/>
            </a:pPr>
            <a:r>
              <a:rPr lang="en-US" altLang="en-US" sz="2200" dirty="0">
                <a:solidFill>
                  <a:srgbClr val="000000"/>
                </a:solidFill>
              </a:rPr>
              <a:t>Time of use (TOU) tariff </a:t>
            </a:r>
            <a:r>
              <a:rPr lang="en-US" altLang="en-US" sz="2200" dirty="0" smtClean="0">
                <a:solidFill>
                  <a:srgbClr val="000000"/>
                </a:solidFill>
              </a:rPr>
              <a:t>changes *</a:t>
            </a:r>
            <a:endParaRPr lang="en-US" altLang="en-US" sz="2200" dirty="0">
              <a:solidFill>
                <a:srgbClr val="000000"/>
              </a:solidFill>
            </a:endParaRP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Wind </a:t>
            </a:r>
            <a:r>
              <a:rPr lang="en-US" altLang="en-US" sz="2200" dirty="0" smtClean="0">
                <a:solidFill>
                  <a:srgbClr val="000000"/>
                </a:solidFill>
              </a:rPr>
              <a:t>energy</a:t>
            </a:r>
          </a:p>
          <a:p>
            <a:pPr marL="577850" lvl="1" indent="-342900" eaLnBrk="1" fontAlgn="base" hangingPunct="1">
              <a:spcBef>
                <a:spcPct val="0"/>
              </a:spcBef>
              <a:spcAft>
                <a:spcPct val="0"/>
              </a:spcAft>
              <a:buFont typeface="Arial" panose="020B0604020202020204" pitchFamily="34" charset="0"/>
              <a:buChar char="•"/>
            </a:pPr>
            <a:endParaRPr lang="en-US" altLang="en-US" sz="2200" dirty="0" smtClean="0">
              <a:solidFill>
                <a:srgbClr val="000000"/>
              </a:solidFill>
            </a:endParaRPr>
          </a:p>
          <a:p>
            <a:pPr marL="577850" lvl="1" indent="-342900" eaLnBrk="1" fontAlgn="base" hangingPunct="1">
              <a:spcBef>
                <a:spcPct val="0"/>
              </a:spcBef>
              <a:spcAft>
                <a:spcPct val="0"/>
              </a:spcAft>
              <a:buFont typeface="Arial" panose="020B0604020202020204" pitchFamily="34" charset="0"/>
              <a:buChar char="•"/>
            </a:pPr>
            <a:endParaRPr lang="en-US" altLang="en-US" sz="2200" dirty="0">
              <a:solidFill>
                <a:srgbClr val="FF0000"/>
              </a:solidFill>
            </a:endParaRPr>
          </a:p>
        </p:txBody>
      </p:sp>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3977503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717086" y="848985"/>
            <a:ext cx="11062627"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000000"/>
                </a:solidFill>
              </a:rPr>
              <a:t>Q3: </a:t>
            </a:r>
            <a:r>
              <a:rPr lang="en-US" sz="2400" b="1" dirty="0">
                <a:solidFill>
                  <a:srgbClr val="000000"/>
                </a:solidFill>
              </a:rPr>
              <a:t>What issues do you typically face when promoting the SGIP program?</a:t>
            </a: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r>
              <a:rPr lang="en-US" altLang="en-US" sz="2200" b="1" dirty="0" smtClean="0">
                <a:solidFill>
                  <a:srgbClr val="000000"/>
                </a:solidFill>
              </a:rPr>
              <a:t>Responses:</a:t>
            </a:r>
          </a:p>
          <a:p>
            <a:pPr lvl="1" eaLnBrk="1" fontAlgn="base" hangingPunct="1">
              <a:spcBef>
                <a:spcPct val="0"/>
              </a:spcBef>
              <a:spcAft>
                <a:spcPct val="0"/>
              </a:spcAft>
            </a:pPr>
            <a:endParaRPr lang="en-US" altLang="en-US" sz="2200" dirty="0">
              <a:solidFill>
                <a:srgbClr val="000000"/>
              </a:solidFill>
            </a:endParaRPr>
          </a:p>
          <a:p>
            <a:pPr marL="577850" lvl="1" indent="-342900" eaLnBrk="1" fontAlgn="base" hangingPunct="1">
              <a:spcBef>
                <a:spcPct val="0"/>
              </a:spcBef>
              <a:spcAft>
                <a:spcPct val="0"/>
              </a:spcAft>
              <a:buFont typeface="Arial" panose="020B0604020202020204" pitchFamily="34" charset="0"/>
              <a:buChar char="•"/>
            </a:pPr>
            <a:r>
              <a:rPr lang="en-US" altLang="en-US" sz="2200" dirty="0">
                <a:solidFill>
                  <a:srgbClr val="000000"/>
                </a:solidFill>
              </a:rPr>
              <a:t>Additional documented requested</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Application complexities</a:t>
            </a:r>
          </a:p>
          <a:p>
            <a:pPr marL="577850" lvl="1" indent="-342900" eaLnBrk="1" fontAlgn="base" hangingPunct="1">
              <a:spcBef>
                <a:spcPct val="0"/>
              </a:spcBef>
              <a:spcAft>
                <a:spcPct val="0"/>
              </a:spcAft>
              <a:buFont typeface="Arial" panose="020B0604020202020204" pitchFamily="34" charset="0"/>
              <a:buChar char="•"/>
            </a:pPr>
            <a:r>
              <a:rPr lang="en-US" altLang="en-US" sz="2200" dirty="0">
                <a:solidFill>
                  <a:srgbClr val="000000"/>
                </a:solidFill>
              </a:rPr>
              <a:t>Customer fears and/or objections to new technologies</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Reliability of incentives</a:t>
            </a:r>
          </a:p>
          <a:p>
            <a:pPr marL="577850" lvl="1" indent="-342900" eaLnBrk="1" fontAlgn="base" hangingPunct="1">
              <a:spcBef>
                <a:spcPct val="0"/>
              </a:spcBef>
              <a:spcAft>
                <a:spcPct val="0"/>
              </a:spcAft>
              <a:buFont typeface="Arial" panose="020B0604020202020204" pitchFamily="34" charset="0"/>
              <a:buChar char="•"/>
            </a:pPr>
            <a:r>
              <a:rPr lang="en-US" altLang="en-US" sz="2200" dirty="0">
                <a:solidFill>
                  <a:srgbClr val="000000"/>
                </a:solidFill>
              </a:rPr>
              <a:t>SGIP verification inspection requirements</a:t>
            </a:r>
          </a:p>
          <a:p>
            <a:pPr marL="577850" lvl="1" indent="-342900" eaLnBrk="1" fontAlgn="base" hangingPunct="1">
              <a:spcBef>
                <a:spcPct val="0"/>
              </a:spcBef>
              <a:spcAft>
                <a:spcPct val="0"/>
              </a:spcAft>
              <a:buFont typeface="Arial" panose="020B0604020202020204" pitchFamily="34" charset="0"/>
              <a:buChar char="•"/>
            </a:pPr>
            <a:r>
              <a:rPr lang="en-US" altLang="en-US" sz="2200" dirty="0" smtClean="0">
                <a:solidFill>
                  <a:srgbClr val="000000"/>
                </a:solidFill>
              </a:rPr>
              <a:t>Timely incentives</a:t>
            </a:r>
          </a:p>
          <a:p>
            <a:pPr lvl="1" eaLnBrk="1" fontAlgn="base" hangingPunct="1">
              <a:spcBef>
                <a:spcPct val="0"/>
              </a:spcBef>
              <a:spcAft>
                <a:spcPct val="0"/>
              </a:spcAft>
            </a:pPr>
            <a:endParaRPr lang="en-US" altLang="en-US" sz="2200" dirty="0">
              <a:solidFill>
                <a:srgbClr val="FF0000"/>
              </a:solidFill>
            </a:endParaRPr>
          </a:p>
        </p:txBody>
      </p:sp>
      <p:sp>
        <p:nvSpPr>
          <p:cNvPr id="8" name="Rectangle 2"/>
          <p:cNvSpPr>
            <a:spLocks noChangeArrowheads="1"/>
          </p:cNvSpPr>
          <p:nvPr/>
        </p:nvSpPr>
        <p:spPr bwMode="auto">
          <a:xfrm>
            <a:off x="672175" y="1560571"/>
            <a:ext cx="10984375"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endParaRPr lang="en-US" altLang="en-US" sz="1200" b="1" dirty="0">
              <a:solidFill>
                <a:srgbClr val="000000"/>
              </a:solidFill>
            </a:endParaRPr>
          </a:p>
          <a:p>
            <a:pPr marL="577850" lvl="1" indent="-342900" eaLnBrk="1" fontAlgn="base" hangingPunct="1">
              <a:spcBef>
                <a:spcPct val="0"/>
              </a:spcBef>
              <a:spcAft>
                <a:spcPct val="0"/>
              </a:spcAft>
              <a:buFont typeface="Arial" panose="020B0604020202020204" pitchFamily="34" charset="0"/>
              <a:buChar char="•"/>
            </a:pPr>
            <a:endParaRPr lang="en-US" altLang="en-US" sz="2200" dirty="0" smtClean="0">
              <a:solidFill>
                <a:srgbClr val="000000"/>
              </a:solidFill>
            </a:endParaRPr>
          </a:p>
          <a:p>
            <a:pPr lvl="1" eaLnBrk="1" fontAlgn="base" hangingPunct="1">
              <a:spcBef>
                <a:spcPct val="0"/>
              </a:spcBef>
              <a:spcAft>
                <a:spcPct val="0"/>
              </a:spcAft>
            </a:pPr>
            <a:endParaRPr lang="en-US" altLang="en-US" sz="2200" dirty="0">
              <a:solidFill>
                <a:srgbClr val="FF0000"/>
              </a:solidFill>
            </a:endParaRPr>
          </a:p>
        </p:txBody>
      </p:sp>
      <p:sp>
        <p:nvSpPr>
          <p:cNvPr id="9" name="Rectangle 8"/>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36966433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5991225"/>
            <a:ext cx="3714750"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6024564"/>
            <a:ext cx="2124075" cy="561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5953125"/>
            <a:ext cx="1085850" cy="70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2"/>
          <p:cNvSpPr>
            <a:spLocks noChangeArrowheads="1"/>
          </p:cNvSpPr>
          <p:nvPr/>
        </p:nvSpPr>
        <p:spPr bwMode="auto">
          <a:xfrm>
            <a:off x="670123" y="797755"/>
            <a:ext cx="11062627" cy="5601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r>
              <a:rPr lang="en-US" altLang="en-US" sz="2400" b="1" dirty="0">
                <a:solidFill>
                  <a:srgbClr val="000000"/>
                </a:solidFill>
              </a:rPr>
              <a:t>Q3: </a:t>
            </a:r>
            <a:r>
              <a:rPr lang="en-US" sz="2400" b="1" dirty="0">
                <a:solidFill>
                  <a:srgbClr val="000000"/>
                </a:solidFill>
              </a:rPr>
              <a:t>What issues do you typically face when promoting the SGIP program?</a:t>
            </a: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r>
              <a:rPr lang="en-US" altLang="en-US" sz="2200" b="1" dirty="0" smtClean="0">
                <a:solidFill>
                  <a:srgbClr val="000000"/>
                </a:solidFill>
              </a:rPr>
              <a:t>Responses:</a:t>
            </a:r>
          </a:p>
          <a:p>
            <a:pPr lvl="1" eaLnBrk="1" fontAlgn="base" hangingPunct="1">
              <a:spcBef>
                <a:spcPct val="0"/>
              </a:spcBef>
              <a:spcAft>
                <a:spcPct val="0"/>
              </a:spcAft>
            </a:pPr>
            <a:endParaRPr lang="en-US" altLang="en-US" sz="2200" b="1" dirty="0">
              <a:solidFill>
                <a:srgbClr val="000000"/>
              </a:solidFill>
            </a:endParaRPr>
          </a:p>
          <a:p>
            <a:pPr lvl="1" eaLnBrk="1" fontAlgn="base" hangingPunct="1">
              <a:spcBef>
                <a:spcPct val="0"/>
              </a:spcBef>
              <a:spcAft>
                <a:spcPct val="0"/>
              </a:spcAft>
            </a:pPr>
            <a:r>
              <a:rPr lang="en-US" altLang="en-US" sz="2000" dirty="0" smtClean="0">
                <a:solidFill>
                  <a:srgbClr val="000000"/>
                </a:solidFill>
              </a:rPr>
              <a:t>“</a:t>
            </a:r>
            <a:r>
              <a:rPr lang="en-US" sz="2000" dirty="0">
                <a:solidFill>
                  <a:srgbClr val="000000"/>
                </a:solidFill>
              </a:rPr>
              <a:t>When is it going to </a:t>
            </a:r>
            <a:r>
              <a:rPr lang="en-US" sz="2000" dirty="0" smtClean="0">
                <a:solidFill>
                  <a:srgbClr val="000000"/>
                </a:solidFill>
              </a:rPr>
              <a:t>happen?”</a:t>
            </a:r>
          </a:p>
          <a:p>
            <a:pPr lvl="1" eaLnBrk="1" fontAlgn="base" hangingPunct="1">
              <a:spcBef>
                <a:spcPct val="0"/>
              </a:spcBef>
              <a:spcAft>
                <a:spcPct val="0"/>
              </a:spcAft>
            </a:pPr>
            <a:endParaRPr lang="en-US" altLang="en-US" sz="2000" dirty="0">
              <a:solidFill>
                <a:srgbClr val="000000"/>
              </a:solidFill>
            </a:endParaRPr>
          </a:p>
          <a:p>
            <a:pPr lvl="1" eaLnBrk="1" fontAlgn="base" hangingPunct="1">
              <a:spcBef>
                <a:spcPct val="0"/>
              </a:spcBef>
              <a:spcAft>
                <a:spcPct val="0"/>
              </a:spcAft>
            </a:pPr>
            <a:r>
              <a:rPr lang="en-US" altLang="en-US" sz="2000" dirty="0" smtClean="0">
                <a:solidFill>
                  <a:srgbClr val="000000"/>
                </a:solidFill>
              </a:rPr>
              <a:t>“</a:t>
            </a:r>
            <a:r>
              <a:rPr lang="en-US" sz="2000" dirty="0">
                <a:solidFill>
                  <a:srgbClr val="000000"/>
                </a:solidFill>
              </a:rPr>
              <a:t>Development timelines for wind projects typically are longer than reservation expiration dates, including extensions, due to extensive permitting and interconnection requirements</a:t>
            </a:r>
            <a:r>
              <a:rPr lang="en-US" sz="2000" dirty="0" smtClean="0">
                <a:solidFill>
                  <a:srgbClr val="000000"/>
                </a:solidFill>
              </a:rPr>
              <a:t>.”</a:t>
            </a:r>
          </a:p>
          <a:p>
            <a:pPr lvl="1" eaLnBrk="1" fontAlgn="base" hangingPunct="1">
              <a:spcBef>
                <a:spcPct val="0"/>
              </a:spcBef>
              <a:spcAft>
                <a:spcPct val="0"/>
              </a:spcAft>
            </a:pPr>
            <a:endParaRPr lang="en-US" altLang="en-US" sz="2000" dirty="0">
              <a:solidFill>
                <a:srgbClr val="000000"/>
              </a:solidFill>
            </a:endParaRPr>
          </a:p>
          <a:p>
            <a:pPr lvl="1" eaLnBrk="1" fontAlgn="base" hangingPunct="1">
              <a:spcBef>
                <a:spcPct val="0"/>
              </a:spcBef>
              <a:spcAft>
                <a:spcPct val="0"/>
              </a:spcAft>
            </a:pPr>
            <a:r>
              <a:rPr lang="en-US" altLang="en-US" sz="2000" dirty="0" smtClean="0">
                <a:solidFill>
                  <a:srgbClr val="000000"/>
                </a:solidFill>
              </a:rPr>
              <a:t>“</a:t>
            </a:r>
            <a:r>
              <a:rPr lang="en-US" altLang="en-US" sz="2000" dirty="0">
                <a:solidFill>
                  <a:srgbClr val="000000"/>
                </a:solidFill>
              </a:rPr>
              <a:t>C</a:t>
            </a:r>
            <a:r>
              <a:rPr lang="en-US" sz="2000" dirty="0" smtClean="0">
                <a:solidFill>
                  <a:srgbClr val="000000"/>
                </a:solidFill>
              </a:rPr>
              <a:t>onfusion </a:t>
            </a:r>
            <a:r>
              <a:rPr lang="en-US" sz="2000" dirty="0">
                <a:solidFill>
                  <a:srgbClr val="000000"/>
                </a:solidFill>
              </a:rPr>
              <a:t>over timing and rules; bad reputation of IOUs in handling billing/credit and data access </a:t>
            </a:r>
            <a:r>
              <a:rPr lang="en-US" sz="2000" dirty="0" smtClean="0">
                <a:solidFill>
                  <a:srgbClr val="000000"/>
                </a:solidFill>
              </a:rPr>
              <a:t>issues.”</a:t>
            </a:r>
          </a:p>
          <a:p>
            <a:pPr lvl="1" eaLnBrk="1" fontAlgn="base" hangingPunct="1">
              <a:spcBef>
                <a:spcPct val="0"/>
              </a:spcBef>
              <a:spcAft>
                <a:spcPct val="0"/>
              </a:spcAft>
            </a:pPr>
            <a:endParaRPr lang="en-US" altLang="en-US" sz="2000" dirty="0">
              <a:solidFill>
                <a:srgbClr val="000000"/>
              </a:solidFill>
            </a:endParaRPr>
          </a:p>
          <a:p>
            <a:pPr lvl="1" eaLnBrk="1" fontAlgn="base" hangingPunct="1">
              <a:spcBef>
                <a:spcPct val="0"/>
              </a:spcBef>
              <a:spcAft>
                <a:spcPct val="0"/>
              </a:spcAft>
            </a:pPr>
            <a:r>
              <a:rPr lang="en-US" altLang="en-US" sz="2000" dirty="0" smtClean="0">
                <a:solidFill>
                  <a:srgbClr val="000000"/>
                </a:solidFill>
              </a:rPr>
              <a:t>“</a:t>
            </a:r>
            <a:r>
              <a:rPr lang="en-US" sz="2000" dirty="0">
                <a:solidFill>
                  <a:srgbClr val="000000"/>
                </a:solidFill>
              </a:rPr>
              <a:t>Uncertainty of award issue and "stop &amp; start" character of the program over the last 2 years. Both of these lower the confidence level for the host customer and financing partners</a:t>
            </a:r>
            <a:r>
              <a:rPr lang="en-US" sz="2000" dirty="0" smtClean="0">
                <a:solidFill>
                  <a:srgbClr val="000000"/>
                </a:solidFill>
              </a:rPr>
              <a:t>.”</a:t>
            </a:r>
            <a:endParaRPr lang="en-US" altLang="en-US" sz="2000" dirty="0" smtClean="0">
              <a:solidFill>
                <a:srgbClr val="000000"/>
              </a:solidFill>
            </a:endParaRPr>
          </a:p>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endParaRPr lang="en-US" altLang="en-US" sz="2200" dirty="0">
              <a:solidFill>
                <a:srgbClr val="FF0000"/>
              </a:solidFill>
            </a:endParaRPr>
          </a:p>
        </p:txBody>
      </p:sp>
      <p:sp>
        <p:nvSpPr>
          <p:cNvPr id="8" name="Rectangle 2"/>
          <p:cNvSpPr>
            <a:spLocks noChangeArrowheads="1"/>
          </p:cNvSpPr>
          <p:nvPr/>
        </p:nvSpPr>
        <p:spPr bwMode="auto">
          <a:xfrm>
            <a:off x="672175" y="1560571"/>
            <a:ext cx="10984375"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defRPr>
            </a:lvl1pPr>
            <a:lvl2pPr marL="2349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fontAlgn="base" hangingPunct="1">
              <a:spcBef>
                <a:spcPct val="0"/>
              </a:spcBef>
              <a:spcAft>
                <a:spcPct val="0"/>
              </a:spcAft>
            </a:pPr>
            <a:endParaRPr lang="en-US" altLang="en-US" sz="2200" b="1" dirty="0" smtClean="0">
              <a:solidFill>
                <a:srgbClr val="000000"/>
              </a:solidFill>
            </a:endParaRPr>
          </a:p>
          <a:p>
            <a:pPr lvl="1" eaLnBrk="1" fontAlgn="base" hangingPunct="1">
              <a:spcBef>
                <a:spcPct val="0"/>
              </a:spcBef>
              <a:spcAft>
                <a:spcPct val="0"/>
              </a:spcAft>
            </a:pPr>
            <a:endParaRPr lang="en-US" altLang="en-US" sz="1200" b="1" dirty="0">
              <a:solidFill>
                <a:srgbClr val="000000"/>
              </a:solidFill>
            </a:endParaRPr>
          </a:p>
          <a:p>
            <a:pPr marL="577850" lvl="1" indent="-342900" eaLnBrk="1" fontAlgn="base" hangingPunct="1">
              <a:spcBef>
                <a:spcPct val="0"/>
              </a:spcBef>
              <a:spcAft>
                <a:spcPct val="0"/>
              </a:spcAft>
              <a:buFont typeface="Arial" panose="020B0604020202020204" pitchFamily="34" charset="0"/>
              <a:buChar char="•"/>
            </a:pPr>
            <a:endParaRPr lang="en-US" altLang="en-US" sz="2200" dirty="0" smtClean="0">
              <a:solidFill>
                <a:srgbClr val="000000"/>
              </a:solidFill>
            </a:endParaRPr>
          </a:p>
          <a:p>
            <a:pPr lvl="1" eaLnBrk="1" fontAlgn="base" hangingPunct="1">
              <a:spcBef>
                <a:spcPct val="0"/>
              </a:spcBef>
              <a:spcAft>
                <a:spcPct val="0"/>
              </a:spcAft>
            </a:pPr>
            <a:endParaRPr lang="en-US" altLang="en-US" sz="2200" dirty="0">
              <a:solidFill>
                <a:srgbClr val="FF0000"/>
              </a:solidFill>
            </a:endParaRPr>
          </a:p>
        </p:txBody>
      </p:sp>
      <p:sp>
        <p:nvSpPr>
          <p:cNvPr id="9" name="Rectangle 8"/>
          <p:cNvSpPr/>
          <p:nvPr/>
        </p:nvSpPr>
        <p:spPr>
          <a:xfrm>
            <a:off x="672177" y="62984"/>
            <a:ext cx="5882572" cy="461665"/>
          </a:xfrm>
          <a:prstGeom prst="rect">
            <a:avLst/>
          </a:prstGeom>
        </p:spPr>
        <p:txBody>
          <a:bodyPr wrap="none">
            <a:spAutoFit/>
          </a:bodyPr>
          <a:lstStyle/>
          <a:p>
            <a:r>
              <a:rPr lang="en-US" altLang="en-US" sz="2400" b="1" dirty="0">
                <a:solidFill>
                  <a:srgbClr val="000000"/>
                </a:solidFill>
              </a:rPr>
              <a:t>The value of an M&amp;O plan for the SGIP </a:t>
            </a:r>
            <a:endParaRPr lang="en-US" sz="2400" b="1" dirty="0"/>
          </a:p>
        </p:txBody>
      </p:sp>
    </p:spTree>
    <p:extLst>
      <p:ext uri="{BB962C8B-B14F-4D97-AF65-F5344CB8AC3E}">
        <p14:creationId xmlns:p14="http://schemas.microsoft.com/office/powerpoint/2010/main" val="198150334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
  <a:themeElements>
    <a:clrScheme name="">
      <a:dk1>
        <a:srgbClr val="5F5F5F"/>
      </a:dk1>
      <a:lt1>
        <a:srgbClr val="FFFFFF"/>
      </a:lt1>
      <a:dk2>
        <a:srgbClr val="007AB0"/>
      </a:dk2>
      <a:lt2>
        <a:srgbClr val="EAEAEA"/>
      </a:lt2>
      <a:accent1>
        <a:srgbClr val="CCFFCC"/>
      </a:accent1>
      <a:accent2>
        <a:srgbClr val="007AB0"/>
      </a:accent2>
      <a:accent3>
        <a:srgbClr val="FFFFFF"/>
      </a:accent3>
      <a:accent4>
        <a:srgbClr val="505050"/>
      </a:accent4>
      <a:accent5>
        <a:srgbClr val="E2FFE2"/>
      </a:accent5>
      <a:accent6>
        <a:srgbClr val="006E9F"/>
      </a:accent6>
      <a:hlink>
        <a:srgbClr val="FFFFCC"/>
      </a:hlink>
      <a:folHlink>
        <a:srgbClr val="CCFFFF"/>
      </a:folHlink>
    </a:clrScheme>
    <a:fontScheme name="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plate 1">
        <a:dk1>
          <a:srgbClr val="000000"/>
        </a:dk1>
        <a:lt1>
          <a:srgbClr val="006666"/>
        </a:lt1>
        <a:dk2>
          <a:srgbClr val="FFFFFF"/>
        </a:dk2>
        <a:lt2>
          <a:srgbClr val="969696"/>
        </a:lt2>
        <a:accent1>
          <a:srgbClr val="99FFCC"/>
        </a:accent1>
        <a:accent2>
          <a:srgbClr val="0099CC"/>
        </a:accent2>
        <a:accent3>
          <a:srgbClr val="AAB8B8"/>
        </a:accent3>
        <a:accent4>
          <a:srgbClr val="000000"/>
        </a:accent4>
        <a:accent5>
          <a:srgbClr val="CAFFE2"/>
        </a:accent5>
        <a:accent6>
          <a:srgbClr val="008AB9"/>
        </a:accent6>
        <a:hlink>
          <a:srgbClr val="CCCCFF"/>
        </a:hlink>
        <a:folHlink>
          <a:srgbClr val="A3BABA"/>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CC"/>
        </a:lt1>
        <a:dk2>
          <a:srgbClr val="000000"/>
        </a:dk2>
        <a:lt2>
          <a:srgbClr val="808000"/>
        </a:lt2>
        <a:accent1>
          <a:srgbClr val="669900"/>
        </a:accent1>
        <a:accent2>
          <a:srgbClr val="800000"/>
        </a:accent2>
        <a:accent3>
          <a:srgbClr val="FFFFE2"/>
        </a:accent3>
        <a:accent4>
          <a:srgbClr val="000000"/>
        </a:accent4>
        <a:accent5>
          <a:srgbClr val="B8CAAA"/>
        </a:accent5>
        <a:accent6>
          <a:srgbClr val="730000"/>
        </a:accent6>
        <a:hlink>
          <a:srgbClr val="CC9900"/>
        </a:hlink>
        <a:folHlink>
          <a:srgbClr val="FFFF99"/>
        </a:folHlink>
      </a:clrScheme>
      <a:clrMap bg1="lt1" tx1="dk1" bg2="lt2" tx2="dk2" accent1="accent1" accent2="accent2" accent3="accent3" accent4="accent4" accent5="accent5" accent6="accent6" hlink="hlink" folHlink="folHlink"/>
    </a:extraClrScheme>
    <a:extraClrScheme>
      <a:clrScheme name="template 3">
        <a:dk1>
          <a:srgbClr val="000000"/>
        </a:dk1>
        <a:lt1>
          <a:srgbClr val="FFFFFF"/>
        </a:lt1>
        <a:dk2>
          <a:srgbClr val="DDDDDD"/>
        </a:dk2>
        <a:lt2>
          <a:srgbClr val="B2B2B2"/>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plate 4">
        <a:dk1>
          <a:srgbClr val="000000"/>
        </a:dk1>
        <a:lt1>
          <a:srgbClr val="336699"/>
        </a:lt1>
        <a:dk2>
          <a:srgbClr val="FFFFFF"/>
        </a:dk2>
        <a:lt2>
          <a:srgbClr val="6F9FCF"/>
        </a:lt2>
        <a:accent1>
          <a:srgbClr val="336633"/>
        </a:accent1>
        <a:accent2>
          <a:srgbClr val="00FFFF"/>
        </a:accent2>
        <a:accent3>
          <a:srgbClr val="ADB8CA"/>
        </a:accent3>
        <a:accent4>
          <a:srgbClr val="000000"/>
        </a:accent4>
        <a:accent5>
          <a:srgbClr val="ADB8AD"/>
        </a:accent5>
        <a:accent6>
          <a:srgbClr val="00E7E7"/>
        </a:accent6>
        <a:hlink>
          <a:srgbClr val="009999"/>
        </a:hlink>
        <a:folHlink>
          <a:srgbClr val="9CBCD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emplate">
  <a:themeElements>
    <a:clrScheme name="">
      <a:dk1>
        <a:srgbClr val="5F5F5F"/>
      </a:dk1>
      <a:lt1>
        <a:srgbClr val="FFFFFF"/>
      </a:lt1>
      <a:dk2>
        <a:srgbClr val="007AB0"/>
      </a:dk2>
      <a:lt2>
        <a:srgbClr val="EAEAEA"/>
      </a:lt2>
      <a:accent1>
        <a:srgbClr val="CCFFCC"/>
      </a:accent1>
      <a:accent2>
        <a:srgbClr val="007AB0"/>
      </a:accent2>
      <a:accent3>
        <a:srgbClr val="FFFFFF"/>
      </a:accent3>
      <a:accent4>
        <a:srgbClr val="505050"/>
      </a:accent4>
      <a:accent5>
        <a:srgbClr val="E2FFE2"/>
      </a:accent5>
      <a:accent6>
        <a:srgbClr val="006E9F"/>
      </a:accent6>
      <a:hlink>
        <a:srgbClr val="FFFFCC"/>
      </a:hlink>
      <a:folHlink>
        <a:srgbClr val="CCFFFF"/>
      </a:folHlink>
    </a:clrScheme>
    <a:fontScheme name="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plate 1">
        <a:dk1>
          <a:srgbClr val="000000"/>
        </a:dk1>
        <a:lt1>
          <a:srgbClr val="006666"/>
        </a:lt1>
        <a:dk2>
          <a:srgbClr val="FFFFFF"/>
        </a:dk2>
        <a:lt2>
          <a:srgbClr val="969696"/>
        </a:lt2>
        <a:accent1>
          <a:srgbClr val="99FFCC"/>
        </a:accent1>
        <a:accent2>
          <a:srgbClr val="0099CC"/>
        </a:accent2>
        <a:accent3>
          <a:srgbClr val="AAB8B8"/>
        </a:accent3>
        <a:accent4>
          <a:srgbClr val="000000"/>
        </a:accent4>
        <a:accent5>
          <a:srgbClr val="CAFFE2"/>
        </a:accent5>
        <a:accent6>
          <a:srgbClr val="008AB9"/>
        </a:accent6>
        <a:hlink>
          <a:srgbClr val="CCCCFF"/>
        </a:hlink>
        <a:folHlink>
          <a:srgbClr val="A3BABA"/>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CC"/>
        </a:lt1>
        <a:dk2>
          <a:srgbClr val="000000"/>
        </a:dk2>
        <a:lt2>
          <a:srgbClr val="808000"/>
        </a:lt2>
        <a:accent1>
          <a:srgbClr val="669900"/>
        </a:accent1>
        <a:accent2>
          <a:srgbClr val="800000"/>
        </a:accent2>
        <a:accent3>
          <a:srgbClr val="FFFFE2"/>
        </a:accent3>
        <a:accent4>
          <a:srgbClr val="000000"/>
        </a:accent4>
        <a:accent5>
          <a:srgbClr val="B8CAAA"/>
        </a:accent5>
        <a:accent6>
          <a:srgbClr val="730000"/>
        </a:accent6>
        <a:hlink>
          <a:srgbClr val="CC9900"/>
        </a:hlink>
        <a:folHlink>
          <a:srgbClr val="FFFF99"/>
        </a:folHlink>
      </a:clrScheme>
      <a:clrMap bg1="lt1" tx1="dk1" bg2="lt2" tx2="dk2" accent1="accent1" accent2="accent2" accent3="accent3" accent4="accent4" accent5="accent5" accent6="accent6" hlink="hlink" folHlink="folHlink"/>
    </a:extraClrScheme>
    <a:extraClrScheme>
      <a:clrScheme name="template 3">
        <a:dk1>
          <a:srgbClr val="000000"/>
        </a:dk1>
        <a:lt1>
          <a:srgbClr val="FFFFFF"/>
        </a:lt1>
        <a:dk2>
          <a:srgbClr val="DDDDDD"/>
        </a:dk2>
        <a:lt2>
          <a:srgbClr val="B2B2B2"/>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plate 4">
        <a:dk1>
          <a:srgbClr val="000000"/>
        </a:dk1>
        <a:lt1>
          <a:srgbClr val="336699"/>
        </a:lt1>
        <a:dk2>
          <a:srgbClr val="FFFFFF"/>
        </a:dk2>
        <a:lt2>
          <a:srgbClr val="6F9FCF"/>
        </a:lt2>
        <a:accent1>
          <a:srgbClr val="336633"/>
        </a:accent1>
        <a:accent2>
          <a:srgbClr val="00FFFF"/>
        </a:accent2>
        <a:accent3>
          <a:srgbClr val="ADB8CA"/>
        </a:accent3>
        <a:accent4>
          <a:srgbClr val="000000"/>
        </a:accent4>
        <a:accent5>
          <a:srgbClr val="ADB8AD"/>
        </a:accent5>
        <a:accent6>
          <a:srgbClr val="00E7E7"/>
        </a:accent6>
        <a:hlink>
          <a:srgbClr val="009999"/>
        </a:hlink>
        <a:folHlink>
          <a:srgbClr val="9CBCD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1132</TotalTime>
  <Words>2613</Words>
  <Application>Microsoft Office PowerPoint</Application>
  <PresentationFormat>Custom</PresentationFormat>
  <Paragraphs>277</Paragraphs>
  <Slides>34</Slides>
  <Notes>1</Notes>
  <HiddenSlides>0</HiddenSlides>
  <MMClips>0</MMClips>
  <ScaleCrop>false</ScaleCrop>
  <HeadingPairs>
    <vt:vector size="4" baseType="variant">
      <vt:variant>
        <vt:lpstr>Theme</vt:lpstr>
      </vt:variant>
      <vt:variant>
        <vt:i4>2</vt:i4>
      </vt:variant>
      <vt:variant>
        <vt:lpstr>Slide Titles</vt:lpstr>
      </vt:variant>
      <vt:variant>
        <vt:i4>34</vt:i4>
      </vt:variant>
    </vt:vector>
  </HeadingPairs>
  <TitlesOfParts>
    <vt:vector size="36" baseType="lpstr">
      <vt:lpstr>template</vt:lpstr>
      <vt:lpstr>1_template</vt:lpstr>
      <vt:lpstr>Self-Generation Incentive Program (SGIP)   Quarterly Workshop   Monday, November 14, 2016 PG&amp;E’s Pacific Energy Center, San Francisco, CA   Hosted by Pacific Gas &amp; Electric Company (PG&amp;E), SoCalGas, Southern California Edison (SCE), and Center for Sustainable Energy (CSE)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Self-Generation Incentive Program (SGIP) Lottery Workshop Monday, July 18, 2016 Pacific Energy Center, San Francisco  Hosted by Southern California Edison (SCE), Pacific Gas &amp; Electric Company (PG&amp;E), SoCalGas and Center for Sustainable Energy (CSE)</dc:title>
  <dc:creator>Jim Stevenson</dc:creator>
  <cp:lastModifiedBy>Patricia Alton</cp:lastModifiedBy>
  <cp:revision>141</cp:revision>
  <dcterms:created xsi:type="dcterms:W3CDTF">2016-09-01T22:38:02Z</dcterms:created>
  <dcterms:modified xsi:type="dcterms:W3CDTF">2016-11-14T06:02:16Z</dcterms:modified>
</cp:coreProperties>
</file>